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6" r:id="rId2"/>
    <p:sldMasterId id="2147483660" r:id="rId3"/>
  </p:sldMasterIdLst>
  <p:notesMasterIdLst>
    <p:notesMasterId r:id="rId5"/>
  </p:notesMasterIdLst>
  <p:handoutMasterIdLst>
    <p:handoutMasterId r:id="rId6"/>
  </p:handoutMasterIdLst>
  <p:sldIdLst>
    <p:sldId id="256" r:id="rId4"/>
  </p:sldIdLst>
  <p:sldSz cx="25203150" cy="36004500"/>
  <p:notesSz cx="6858000" cy="9144000"/>
  <p:defaultText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73">
          <p15:clr>
            <a:srgbClr val="A4A3A4"/>
          </p15:clr>
        </p15:guide>
        <p15:guide id="2" orient="horz" pos="22156">
          <p15:clr>
            <a:srgbClr val="A4A3A4"/>
          </p15:clr>
        </p15:guide>
        <p15:guide id="3" orient="horz" pos="1043">
          <p15:clr>
            <a:srgbClr val="A4A3A4"/>
          </p15:clr>
        </p15:guide>
        <p15:guide id="4" pos="13880">
          <p15:clr>
            <a:srgbClr val="A4A3A4"/>
          </p15:clr>
        </p15:guide>
        <p15:guide id="5" pos="2604">
          <p15:clr>
            <a:srgbClr val="A4A3A4"/>
          </p15:clr>
        </p15:guide>
        <p15:guide id="6" pos="2586">
          <p15:clr>
            <a:srgbClr val="A4A3A4"/>
          </p15:clr>
        </p15:guide>
        <p15:guide id="7" pos="59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lisabeth Roman" initials="ER"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22992" autoAdjust="0"/>
    <p:restoredTop sz="50000" autoAdjust="0"/>
  </p:normalViewPr>
  <p:slideViewPr>
    <p:cSldViewPr>
      <p:cViewPr>
        <p:scale>
          <a:sx n="30" d="100"/>
          <a:sy n="30" d="100"/>
        </p:scale>
        <p:origin x="2224" y="-1216"/>
      </p:cViewPr>
      <p:guideLst>
        <p:guide orient="horz" pos="4573"/>
        <p:guide orient="horz" pos="22156"/>
        <p:guide orient="horz" pos="1043"/>
        <p:guide pos="13880"/>
        <p:guide pos="2604"/>
        <p:guide pos="2586"/>
        <p:guide pos="59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0" d="100"/>
          <a:sy n="80" d="100"/>
        </p:scale>
        <p:origin x="-202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commentAuthors" Target="commentAuthor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72C75A8-B715-499D-A5E1-FFB2898E2DBB}" type="datetimeFigureOut">
              <a:rPr lang="sv-SE" smtClean="0"/>
              <a:pPr/>
              <a:t>2019-01-11</a:t>
            </a:fld>
            <a:endParaRPr lang="sv-SE"/>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sv-SE"/>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1A982DD-CF56-4E2D-B334-0C23371078CA}" type="slidenum">
              <a:rPr lang="sv-SE" smtClean="0"/>
              <a:pPr/>
              <a:t>‹#›</a:t>
            </a:fld>
            <a:endParaRPr lang="sv-SE"/>
          </a:p>
        </p:txBody>
      </p:sp>
    </p:spTree>
    <p:extLst>
      <p:ext uri="{BB962C8B-B14F-4D97-AF65-F5344CB8AC3E}">
        <p14:creationId xmlns:p14="http://schemas.microsoft.com/office/powerpoint/2010/main" val="219351347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BEE7CE-64C2-40EA-878F-D1F047690A82}" type="datetimeFigureOut">
              <a:rPr lang="en-US" smtClean="0"/>
              <a:t>1/11/19</a:t>
            </a:fld>
            <a:endParaRPr lang="en-US"/>
          </a:p>
        </p:txBody>
      </p:sp>
      <p:sp>
        <p:nvSpPr>
          <p:cNvPr id="4" name="Slide Image Placeholder 3"/>
          <p:cNvSpPr>
            <a:spLocks noGrp="1" noRot="1" noChangeAspect="1"/>
          </p:cNvSpPr>
          <p:nvPr>
            <p:ph type="sldImg" idx="2"/>
          </p:nvPr>
        </p:nvSpPr>
        <p:spPr>
          <a:xfrm>
            <a:off x="2349500" y="1143000"/>
            <a:ext cx="21590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61C004-46D5-4DF0-9059-F7BAEA51F000}" type="slidenum">
              <a:rPr lang="en-US" smtClean="0"/>
              <a:t>‹#›</a:t>
            </a:fld>
            <a:endParaRPr lang="en-US"/>
          </a:p>
        </p:txBody>
      </p:sp>
    </p:spTree>
    <p:extLst>
      <p:ext uri="{BB962C8B-B14F-4D97-AF65-F5344CB8AC3E}">
        <p14:creationId xmlns:p14="http://schemas.microsoft.com/office/powerpoint/2010/main" val="1344775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61C004-46D5-4DF0-9059-F7BAEA51F000}" type="slidenum">
              <a:rPr lang="en-US" smtClean="0"/>
              <a:t>1</a:t>
            </a:fld>
            <a:endParaRPr lang="en-US"/>
          </a:p>
        </p:txBody>
      </p:sp>
    </p:spTree>
    <p:extLst>
      <p:ext uri="{BB962C8B-B14F-4D97-AF65-F5344CB8AC3E}">
        <p14:creationId xmlns:p14="http://schemas.microsoft.com/office/powerpoint/2010/main" val="1524128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a:prstGeom prst="rect">
            <a:avLst/>
          </a:prstGeo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a:prstGeom prst="rect">
            <a:avLst/>
          </a:prstGeom>
        </p:spPr>
        <p:txBody>
          <a:bodyPr/>
          <a:lstStyle/>
          <a:p>
            <a:r>
              <a:rPr lang="sv-SE"/>
              <a:t>Klicka här för att ändra format</a:t>
            </a:r>
            <a:endParaRPr lang="sv-SE" dirty="0"/>
          </a:p>
        </p:txBody>
      </p:sp>
      <p:sp>
        <p:nvSpPr>
          <p:cNvPr id="3" name="Content Placeholder 2"/>
          <p:cNvSpPr>
            <a:spLocks noGrp="1"/>
          </p:cNvSpPr>
          <p:nvPr>
            <p:ph idx="1"/>
          </p:nvPr>
        </p:nvSpPr>
        <p:spPr>
          <a:xfrm>
            <a:off x="4100452" y="7215112"/>
            <a:ext cx="19338033" cy="16287864"/>
          </a:xfrm>
          <a:prstGeom prst="rect">
            <a:avLst/>
          </a:prstGeom>
        </p:spPr>
        <p:txBody>
          <a:bodyPr numCol="4" spcCol="360000"/>
          <a:lstStyle>
            <a:lvl1pPr marL="0" indent="0">
              <a:defRPr sz="1400"/>
            </a:lvl1pPr>
            <a:lvl2pPr>
              <a:defRPr sz="1200"/>
            </a:lvl2pPr>
            <a:lvl3pPr marL="182563" indent="-180975">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a:prstGeom prst="rect">
            <a:avLst/>
          </a:prstGeo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a:prstGeom prst="rect">
            <a:avLst/>
          </a:prstGeom>
        </p:spPr>
        <p:txBody>
          <a:bodyPr numCol="4" spcCol="360000"/>
          <a:lstStyle>
            <a:lvl1pPr marL="0" indent="0">
              <a:defRPr sz="1400"/>
            </a:lvl1pPr>
            <a:lvl2pPr>
              <a:defRPr sz="1200"/>
            </a:lvl2pPr>
            <a:lvl3pPr marL="182563" indent="-180975">
              <a:defRPr sz="1200"/>
            </a:lvl3pPr>
            <a:lvl4pPr>
              <a:defRPr sz="2400"/>
            </a:lvl4pPr>
          </a:lstStyle>
          <a:p>
            <a:pPr lvl="0"/>
            <a:r>
              <a:rPr lang="sv-SE"/>
              <a:t>Klicka här för att ändra format på bakgrundstexten</a:t>
            </a:r>
          </a:p>
          <a:p>
            <a:pPr lvl="1"/>
            <a:r>
              <a:rPr lang="sv-SE"/>
              <a:t>Nivå två</a:t>
            </a:r>
          </a:p>
          <a:p>
            <a:pPr lvl="2"/>
            <a:r>
              <a:rPr lang="sv-SE"/>
              <a:t>Nivå tre</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a:prstGeom prst="rect">
            <a:avLst/>
          </a:prstGeo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a:prstGeom prst="rect">
            <a:avLst/>
          </a:prstGeo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sv-SE"/>
              <a:t>Klicka här för att ändra format på bakgrundstexten</a:t>
            </a:r>
          </a:p>
          <a:p>
            <a:pPr lvl="1"/>
            <a:r>
              <a:rPr lang="sv-SE"/>
              <a:t>Nivå två</a:t>
            </a:r>
          </a:p>
        </p:txBody>
      </p:sp>
      <p:sp>
        <p:nvSpPr>
          <p:cNvPr id="26" name="Text Placeholder 9"/>
          <p:cNvSpPr>
            <a:spLocks noGrp="1"/>
          </p:cNvSpPr>
          <p:nvPr>
            <p:ph type="body" sz="quarter" idx="34" hasCustomPrompt="1"/>
          </p:nvPr>
        </p:nvSpPr>
        <p:spPr>
          <a:xfrm>
            <a:off x="255210" y="7560000"/>
            <a:ext cx="3030905" cy="1654286"/>
          </a:xfrm>
          <a:prstGeom prst="rect">
            <a:avLst/>
          </a:prstGeo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a:prstGeom prst="rect">
            <a:avLst/>
          </a:prstGeo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a:prstGeom prst="rect">
            <a:avLst/>
          </a:prstGeom>
        </p:spPr>
        <p:txBody>
          <a:bodyPr/>
          <a:lstStyle/>
          <a:p>
            <a:r>
              <a:rPr lang="sv-SE"/>
              <a:t>Klicka här för att ändra format</a:t>
            </a:r>
            <a:endParaRPr lang="sv-SE" dirty="0"/>
          </a:p>
        </p:txBody>
      </p:sp>
      <p:sp>
        <p:nvSpPr>
          <p:cNvPr id="16" name="Content Placeholder 2"/>
          <p:cNvSpPr>
            <a:spLocks noGrp="1"/>
          </p:cNvSpPr>
          <p:nvPr>
            <p:ph idx="17"/>
          </p:nvPr>
        </p:nvSpPr>
        <p:spPr>
          <a:xfrm>
            <a:off x="4100040" y="7898876"/>
            <a:ext cx="14218484" cy="10817754"/>
          </a:xfrm>
          <a:prstGeom prst="rect">
            <a:avLst/>
          </a:prstGeom>
        </p:spPr>
        <p:txBody>
          <a:bodyPr numCol="3" spcCol="360000"/>
          <a:lstStyle>
            <a:lvl1pPr marL="0" indent="0">
              <a:defRPr sz="1400"/>
            </a:lvl1pPr>
            <a:lvl2pPr>
              <a:defRPr sz="1200"/>
            </a:lvl2pPr>
            <a:lvl3pPr marL="177800" indent="-165100">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29" name="Rectangle 28"/>
          <p:cNvSpPr/>
          <p:nvPr userDrawn="1"/>
        </p:nvSpPr>
        <p:spPr>
          <a:xfrm>
            <a:off x="18569662" y="7252138"/>
            <a:ext cx="6300832" cy="251397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a:prstGeom prst="rect">
            <a:avLst/>
          </a:prstGeom>
        </p:spPr>
        <p:txBody>
          <a:bodyPr/>
          <a:lstStyle>
            <a:lvl1pPr marL="0" indent="0">
              <a:defRPr sz="1400">
                <a:solidFill>
                  <a:schemeClr val="bg1"/>
                </a:solidFill>
              </a:defRPr>
            </a:lvl1pPr>
            <a:lvl2pPr>
              <a:defRPr sz="1200">
                <a:solidFill>
                  <a:schemeClr val="bg1"/>
                </a:solidFill>
              </a:defRPr>
            </a:lvl2pPr>
          </a:lstStyle>
          <a:p>
            <a:pPr lvl="0"/>
            <a:r>
              <a:rPr lang="sv-SE"/>
              <a:t>Klicka här för att ändra format på bakgrundstexten</a:t>
            </a:r>
          </a:p>
          <a:p>
            <a:pPr lvl="1"/>
            <a:r>
              <a:rPr lang="sv-SE"/>
              <a:t>Nivå två</a:t>
            </a:r>
          </a:p>
        </p:txBody>
      </p:sp>
      <p:sp>
        <p:nvSpPr>
          <p:cNvPr id="24" name="Rectangle 23"/>
          <p:cNvSpPr/>
          <p:nvPr userDrawn="1"/>
        </p:nvSpPr>
        <p:spPr>
          <a:xfrm>
            <a:off x="4133850" y="19533065"/>
            <a:ext cx="14294084" cy="5102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a:prstGeom prst="rect">
            <a:avLst/>
          </a:prstGeom>
        </p:spPr>
        <p:txBody>
          <a:bodyPr numCol="3" spcCol="360000"/>
          <a:lstStyle>
            <a:lvl1pPr marL="0" indent="0">
              <a:defRPr sz="1400"/>
            </a:lvl1pPr>
            <a:lvl2pPr>
              <a:defRPr sz="1200"/>
            </a:lvl2pPr>
            <a:lvl3pPr marL="177800" indent="-165100">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a:prstGeom prst="rect">
            <a:avLst/>
          </a:prstGeo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a:prstGeom prst="rect">
            <a:avLst/>
          </a:prstGeo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a:prstGeom prst="rect">
            <a:avLst/>
          </a:prstGeo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sv-SE"/>
              <a:t>Klicka här för att ändra format på bakgrundstexten</a:t>
            </a:r>
          </a:p>
          <a:p>
            <a:pPr lvl="1"/>
            <a:r>
              <a:rPr lang="sv-SE"/>
              <a:t>Nivå två</a:t>
            </a:r>
          </a:p>
        </p:txBody>
      </p:sp>
      <p:sp>
        <p:nvSpPr>
          <p:cNvPr id="19" name="Text Placeholder 9"/>
          <p:cNvSpPr>
            <a:spLocks noGrp="1"/>
          </p:cNvSpPr>
          <p:nvPr>
            <p:ph type="body" sz="quarter" idx="34" hasCustomPrompt="1"/>
          </p:nvPr>
        </p:nvSpPr>
        <p:spPr>
          <a:xfrm>
            <a:off x="255210" y="7560000"/>
            <a:ext cx="3030905" cy="1654286"/>
          </a:xfrm>
          <a:prstGeom prst="rect">
            <a:avLst/>
          </a:prstGeo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a:prstGeom prst="rect">
            <a:avLst/>
          </a:prstGeom>
        </p:spPr>
        <p:txBody>
          <a:bodyPr/>
          <a:lstStyle/>
          <a:p>
            <a:r>
              <a:rPr lang="sv-SE"/>
              <a:t>Dra bilden till platshållaren eller klicka på ikonen för att lägga till den</a:t>
            </a:r>
          </a:p>
        </p:txBody>
      </p:sp>
      <p:sp>
        <p:nvSpPr>
          <p:cNvPr id="21" name="Picture Placeholder 34"/>
          <p:cNvSpPr>
            <a:spLocks noGrp="1"/>
          </p:cNvSpPr>
          <p:nvPr>
            <p:ph type="pic" sz="quarter" idx="35"/>
          </p:nvPr>
        </p:nvSpPr>
        <p:spPr>
          <a:xfrm>
            <a:off x="10288737" y="32627370"/>
            <a:ext cx="2400318" cy="2520000"/>
          </a:xfrm>
          <a:prstGeom prst="rect">
            <a:avLst/>
          </a:prstGeom>
        </p:spPr>
        <p:txBody>
          <a:bodyPr/>
          <a:lstStyle/>
          <a:p>
            <a:r>
              <a:rPr lang="sv-SE"/>
              <a:t>Dra bilden till platshållaren eller klicka på ikonen för att lägga till den</a:t>
            </a:r>
          </a:p>
        </p:txBody>
      </p:sp>
      <p:sp>
        <p:nvSpPr>
          <p:cNvPr id="22" name="Picture Placeholder 34"/>
          <p:cNvSpPr>
            <a:spLocks noGrp="1"/>
          </p:cNvSpPr>
          <p:nvPr>
            <p:ph type="pic" sz="quarter" idx="36"/>
          </p:nvPr>
        </p:nvSpPr>
        <p:spPr>
          <a:xfrm>
            <a:off x="14948249" y="32627370"/>
            <a:ext cx="2400318" cy="2520000"/>
          </a:xfrm>
          <a:prstGeom prst="rect">
            <a:avLst/>
          </a:prstGeom>
        </p:spPr>
        <p:txBody>
          <a:bodyPr/>
          <a:lstStyle/>
          <a:p>
            <a:r>
              <a:rPr lang="sv-SE"/>
              <a:t>Dra bilden till platshållaren eller klicka på ikonen för att lägga till den</a:t>
            </a:r>
          </a:p>
        </p:txBody>
      </p:sp>
      <p:sp>
        <p:nvSpPr>
          <p:cNvPr id="23" name="Picture Placeholder 34"/>
          <p:cNvSpPr>
            <a:spLocks noGrp="1"/>
          </p:cNvSpPr>
          <p:nvPr>
            <p:ph type="pic" sz="quarter" idx="37"/>
          </p:nvPr>
        </p:nvSpPr>
        <p:spPr>
          <a:xfrm>
            <a:off x="19607761" y="32627370"/>
            <a:ext cx="2400318" cy="2520000"/>
          </a:xfrm>
          <a:prstGeom prst="rect">
            <a:avLst/>
          </a:prstGeom>
        </p:spPr>
        <p:txBody>
          <a:bodyPr/>
          <a:lstStyle/>
          <a:p>
            <a:r>
              <a:rPr lang="sv-SE"/>
              <a:t>Dra bilden till platshållaren eller klicka på ikonen för att lägga till den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6"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8"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1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4" name="Picture Placeholder 34"/>
          <p:cNvSpPr>
            <a:spLocks noGrp="1"/>
          </p:cNvSpPr>
          <p:nvPr>
            <p:ph type="pic" sz="quarter" idx="25"/>
          </p:nvPr>
        </p:nvSpPr>
        <p:spPr>
          <a:xfrm>
            <a:off x="5629225" y="32652650"/>
            <a:ext cx="2400318" cy="2520000"/>
          </a:xfrm>
        </p:spPr>
        <p:txBody>
          <a:bodyPr/>
          <a:lstStyle/>
          <a:p>
            <a:endParaRPr lang="sv-SE"/>
          </a:p>
        </p:txBody>
      </p:sp>
      <p:sp>
        <p:nvSpPr>
          <p:cNvPr id="15" name="Picture Placeholder 34"/>
          <p:cNvSpPr>
            <a:spLocks noGrp="1"/>
          </p:cNvSpPr>
          <p:nvPr>
            <p:ph type="pic" sz="quarter" idx="35"/>
          </p:nvPr>
        </p:nvSpPr>
        <p:spPr>
          <a:xfrm>
            <a:off x="10288737" y="32627370"/>
            <a:ext cx="2400318" cy="2520000"/>
          </a:xfrm>
        </p:spPr>
        <p:txBody>
          <a:bodyPr/>
          <a:lstStyle/>
          <a:p>
            <a:endParaRPr lang="sv-SE"/>
          </a:p>
        </p:txBody>
      </p:sp>
      <p:sp>
        <p:nvSpPr>
          <p:cNvPr id="16" name="Picture Placeholder 34"/>
          <p:cNvSpPr>
            <a:spLocks noGrp="1"/>
          </p:cNvSpPr>
          <p:nvPr>
            <p:ph type="pic" sz="quarter" idx="36"/>
          </p:nvPr>
        </p:nvSpPr>
        <p:spPr>
          <a:xfrm>
            <a:off x="14948249" y="32627370"/>
            <a:ext cx="2400318" cy="2520000"/>
          </a:xfrm>
        </p:spPr>
        <p:txBody>
          <a:bodyPr/>
          <a:lstStyle/>
          <a:p>
            <a:endParaRPr lang="sv-SE"/>
          </a:p>
        </p:txBody>
      </p:sp>
      <p:sp>
        <p:nvSpPr>
          <p:cNvPr id="17"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3" name="Content Placeholder 2"/>
          <p:cNvSpPr>
            <a:spLocks noGrp="1"/>
          </p:cNvSpPr>
          <p:nvPr>
            <p:ph idx="1"/>
          </p:nvPr>
        </p:nvSpPr>
        <p:spPr>
          <a:xfrm>
            <a:off x="4100452" y="7215112"/>
            <a:ext cx="19338033" cy="16287864"/>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26"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16" name="Content Placeholder 2"/>
          <p:cNvSpPr>
            <a:spLocks noGrp="1"/>
          </p:cNvSpPr>
          <p:nvPr>
            <p:ph idx="17"/>
          </p:nvPr>
        </p:nvSpPr>
        <p:spPr>
          <a:xfrm>
            <a:off x="4100040" y="7898876"/>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29" name="Rectangle 28"/>
          <p:cNvSpPr/>
          <p:nvPr userDrawn="1"/>
        </p:nvSpPr>
        <p:spPr>
          <a:xfrm>
            <a:off x="18569662" y="7252138"/>
            <a:ext cx="6300832" cy="25139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p:spPr>
        <p:txBody>
          <a:bodyPr/>
          <a:lstStyle>
            <a:lvl1pPr marL="0" indent="0">
              <a:defRPr sz="1400">
                <a:solidFill>
                  <a:schemeClr val="bg1"/>
                </a:solidFill>
              </a:defRPr>
            </a:lvl1pPr>
            <a:lvl2pPr>
              <a:defRPr sz="1200">
                <a:solidFill>
                  <a:schemeClr val="bg1"/>
                </a:solidFill>
              </a:defRPr>
            </a:lvl2pPr>
          </a:lstStyle>
          <a:p>
            <a:pPr lvl="0"/>
            <a:r>
              <a:rPr lang="en-US" dirty="0"/>
              <a:t>Click to edit Master text styles</a:t>
            </a:r>
          </a:p>
          <a:p>
            <a:pPr lvl="1"/>
            <a:r>
              <a:rPr lang="en-US" dirty="0"/>
              <a:t>Second level</a:t>
            </a:r>
          </a:p>
        </p:txBody>
      </p:sp>
      <p:sp>
        <p:nvSpPr>
          <p:cNvPr id="24" name="Rectangle 23"/>
          <p:cNvSpPr/>
          <p:nvPr userDrawn="1"/>
        </p:nvSpPr>
        <p:spPr>
          <a:xfrm>
            <a:off x="4133850" y="19533065"/>
            <a:ext cx="14294084" cy="5102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19"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p:spPr>
        <p:txBody>
          <a:bodyPr/>
          <a:lstStyle/>
          <a:p>
            <a:endParaRPr lang="sv-SE"/>
          </a:p>
        </p:txBody>
      </p:sp>
      <p:sp>
        <p:nvSpPr>
          <p:cNvPr id="21" name="Picture Placeholder 34"/>
          <p:cNvSpPr>
            <a:spLocks noGrp="1"/>
          </p:cNvSpPr>
          <p:nvPr>
            <p:ph type="pic" sz="quarter" idx="35"/>
          </p:nvPr>
        </p:nvSpPr>
        <p:spPr>
          <a:xfrm>
            <a:off x="10288737" y="32627370"/>
            <a:ext cx="2400318" cy="2520000"/>
          </a:xfrm>
        </p:spPr>
        <p:txBody>
          <a:bodyPr/>
          <a:lstStyle/>
          <a:p>
            <a:endParaRPr lang="sv-SE"/>
          </a:p>
        </p:txBody>
      </p:sp>
      <p:sp>
        <p:nvSpPr>
          <p:cNvPr id="22" name="Picture Placeholder 34"/>
          <p:cNvSpPr>
            <a:spLocks noGrp="1"/>
          </p:cNvSpPr>
          <p:nvPr>
            <p:ph type="pic" sz="quarter" idx="36"/>
          </p:nvPr>
        </p:nvSpPr>
        <p:spPr>
          <a:xfrm>
            <a:off x="14948249" y="32627370"/>
            <a:ext cx="2400318" cy="2520000"/>
          </a:xfrm>
        </p:spPr>
        <p:txBody>
          <a:bodyPr/>
          <a:lstStyle/>
          <a:p>
            <a:endParaRPr lang="sv-SE"/>
          </a:p>
        </p:txBody>
      </p:sp>
      <p:sp>
        <p:nvSpPr>
          <p:cNvPr id="23"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6"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8"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1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4" name="Picture Placeholder 34"/>
          <p:cNvSpPr>
            <a:spLocks noGrp="1"/>
          </p:cNvSpPr>
          <p:nvPr>
            <p:ph type="pic" sz="quarter" idx="25"/>
          </p:nvPr>
        </p:nvSpPr>
        <p:spPr>
          <a:xfrm>
            <a:off x="5629225" y="32652650"/>
            <a:ext cx="2400318" cy="2520000"/>
          </a:xfrm>
        </p:spPr>
        <p:txBody>
          <a:bodyPr/>
          <a:lstStyle/>
          <a:p>
            <a:endParaRPr lang="sv-SE"/>
          </a:p>
        </p:txBody>
      </p:sp>
      <p:sp>
        <p:nvSpPr>
          <p:cNvPr id="15" name="Picture Placeholder 34"/>
          <p:cNvSpPr>
            <a:spLocks noGrp="1"/>
          </p:cNvSpPr>
          <p:nvPr>
            <p:ph type="pic" sz="quarter" idx="35"/>
          </p:nvPr>
        </p:nvSpPr>
        <p:spPr>
          <a:xfrm>
            <a:off x="10288737" y="32627370"/>
            <a:ext cx="2400318" cy="2520000"/>
          </a:xfrm>
        </p:spPr>
        <p:txBody>
          <a:bodyPr/>
          <a:lstStyle/>
          <a:p>
            <a:endParaRPr lang="sv-SE"/>
          </a:p>
        </p:txBody>
      </p:sp>
      <p:sp>
        <p:nvSpPr>
          <p:cNvPr id="16" name="Picture Placeholder 34"/>
          <p:cNvSpPr>
            <a:spLocks noGrp="1"/>
          </p:cNvSpPr>
          <p:nvPr>
            <p:ph type="pic" sz="quarter" idx="36"/>
          </p:nvPr>
        </p:nvSpPr>
        <p:spPr>
          <a:xfrm>
            <a:off x="14948249" y="32627370"/>
            <a:ext cx="2400318" cy="2520000"/>
          </a:xfrm>
        </p:spPr>
        <p:txBody>
          <a:bodyPr/>
          <a:lstStyle/>
          <a:p>
            <a:endParaRPr lang="sv-SE"/>
          </a:p>
        </p:txBody>
      </p:sp>
      <p:sp>
        <p:nvSpPr>
          <p:cNvPr id="17"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3" name="Content Placeholder 2"/>
          <p:cNvSpPr>
            <a:spLocks noGrp="1"/>
          </p:cNvSpPr>
          <p:nvPr>
            <p:ph idx="1"/>
          </p:nvPr>
        </p:nvSpPr>
        <p:spPr>
          <a:xfrm>
            <a:off x="4100452" y="7215112"/>
            <a:ext cx="19338033" cy="16287864"/>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26"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16" name="Content Placeholder 2"/>
          <p:cNvSpPr>
            <a:spLocks noGrp="1"/>
          </p:cNvSpPr>
          <p:nvPr>
            <p:ph idx="17"/>
          </p:nvPr>
        </p:nvSpPr>
        <p:spPr>
          <a:xfrm>
            <a:off x="4100040" y="7898876"/>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29" name="Rectangle 28"/>
          <p:cNvSpPr/>
          <p:nvPr userDrawn="1"/>
        </p:nvSpPr>
        <p:spPr>
          <a:xfrm>
            <a:off x="18569662" y="7252138"/>
            <a:ext cx="6300832" cy="251397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p:spPr>
        <p:txBody>
          <a:bodyPr/>
          <a:lstStyle>
            <a:lvl1pPr marL="0" indent="0">
              <a:defRPr sz="1400">
                <a:solidFill>
                  <a:schemeClr val="bg1"/>
                </a:solidFill>
              </a:defRPr>
            </a:lvl1pPr>
            <a:lvl2pPr>
              <a:defRPr sz="1200">
                <a:solidFill>
                  <a:schemeClr val="bg1"/>
                </a:solidFill>
              </a:defRPr>
            </a:lvl2pPr>
          </a:lstStyle>
          <a:p>
            <a:pPr lvl="0"/>
            <a:r>
              <a:rPr lang="en-US" dirty="0"/>
              <a:t>Click to edit Master text styles</a:t>
            </a:r>
          </a:p>
          <a:p>
            <a:pPr lvl="1"/>
            <a:r>
              <a:rPr lang="en-US" dirty="0"/>
              <a:t>Second level</a:t>
            </a:r>
          </a:p>
        </p:txBody>
      </p:sp>
      <p:sp>
        <p:nvSpPr>
          <p:cNvPr id="24" name="Rectangle 23"/>
          <p:cNvSpPr/>
          <p:nvPr userDrawn="1"/>
        </p:nvSpPr>
        <p:spPr>
          <a:xfrm>
            <a:off x="4133850" y="19533065"/>
            <a:ext cx="14294084" cy="5102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19"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p:spPr>
        <p:txBody>
          <a:bodyPr/>
          <a:lstStyle/>
          <a:p>
            <a:endParaRPr lang="sv-SE"/>
          </a:p>
        </p:txBody>
      </p:sp>
      <p:sp>
        <p:nvSpPr>
          <p:cNvPr id="21" name="Picture Placeholder 34"/>
          <p:cNvSpPr>
            <a:spLocks noGrp="1"/>
          </p:cNvSpPr>
          <p:nvPr>
            <p:ph type="pic" sz="quarter" idx="35"/>
          </p:nvPr>
        </p:nvSpPr>
        <p:spPr>
          <a:xfrm>
            <a:off x="10288737" y="32627370"/>
            <a:ext cx="2400318" cy="2520000"/>
          </a:xfrm>
        </p:spPr>
        <p:txBody>
          <a:bodyPr/>
          <a:lstStyle/>
          <a:p>
            <a:endParaRPr lang="sv-SE"/>
          </a:p>
        </p:txBody>
      </p:sp>
      <p:sp>
        <p:nvSpPr>
          <p:cNvPr id="22" name="Picture Placeholder 34"/>
          <p:cNvSpPr>
            <a:spLocks noGrp="1"/>
          </p:cNvSpPr>
          <p:nvPr>
            <p:ph type="pic" sz="quarter" idx="36"/>
          </p:nvPr>
        </p:nvSpPr>
        <p:spPr>
          <a:xfrm>
            <a:off x="14948249" y="32627370"/>
            <a:ext cx="2400318" cy="2520000"/>
          </a:xfrm>
        </p:spPr>
        <p:txBody>
          <a:bodyPr/>
          <a:lstStyle/>
          <a:p>
            <a:endParaRPr lang="sv-SE"/>
          </a:p>
        </p:txBody>
      </p:sp>
      <p:sp>
        <p:nvSpPr>
          <p:cNvPr id="23"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image" Target="../media/image1.jpe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2" descr="kth_generell_eng"/>
          <p:cNvPicPr>
            <a:picLocks noChangeAspect="1" noChangeArrowheads="1"/>
          </p:cNvPicPr>
          <p:nvPr/>
        </p:nvPicPr>
        <p:blipFill>
          <a:blip r:embed="rId5" cstate="print"/>
          <a:srcRect/>
          <a:stretch>
            <a:fillRect/>
          </a:stretch>
        </p:blipFill>
        <p:spPr bwMode="auto">
          <a:xfrm>
            <a:off x="819107" y="1296394"/>
            <a:ext cx="3429540" cy="2944783"/>
          </a:xfrm>
          <a:prstGeom prst="rect">
            <a:avLst/>
          </a:prstGeom>
          <a:noFill/>
          <a:ln w="9525">
            <a:noFill/>
            <a:miter lim="800000"/>
            <a:headEnd/>
            <a:tailEnd/>
          </a:ln>
        </p:spPr>
      </p:pic>
      <p:sp>
        <p:nvSpPr>
          <p:cNvPr id="4" name="textruta 3"/>
          <p:cNvSpPr txBox="1"/>
          <p:nvPr/>
        </p:nvSpPr>
        <p:spPr>
          <a:xfrm>
            <a:off x="2732466" y="18704636"/>
            <a:ext cx="184666" cy="1154162"/>
          </a:xfrm>
          <a:prstGeom prst="rect">
            <a:avLst/>
          </a:prstGeom>
          <a:noFill/>
        </p:spPr>
        <p:txBody>
          <a:bodyPr wrap="none" rtlCol="0">
            <a:spAutoFit/>
          </a:bodyPr>
          <a:lstStyle/>
          <a:p>
            <a:endParaRPr lang="sv-SE" dirty="0"/>
          </a:p>
        </p:txBody>
      </p:sp>
      <p:sp>
        <p:nvSpPr>
          <p:cNvPr id="5" name="textruta 4"/>
          <p:cNvSpPr txBox="1"/>
          <p:nvPr/>
        </p:nvSpPr>
        <p:spPr>
          <a:xfrm>
            <a:off x="1116078" y="34432848"/>
            <a:ext cx="23150793" cy="923330"/>
          </a:xfrm>
          <a:prstGeom prst="rect">
            <a:avLst/>
          </a:prstGeom>
          <a:noFill/>
        </p:spPr>
        <p:txBody>
          <a:bodyPr wrap="square" rtlCol="0">
            <a:spAutoFit/>
          </a:bodyPr>
          <a:lstStyle/>
          <a:p>
            <a:r>
              <a:rPr lang="en-GB" sz="5400" dirty="0">
                <a:latin typeface="Arial Rounded MT Bold"/>
                <a:cs typeface="Arial Rounded MT Bold"/>
              </a:rPr>
              <a:t>Poster Dialogue Session at KTH Energy </a:t>
            </a:r>
            <a:r>
              <a:rPr lang="en-GB" sz="5400">
                <a:latin typeface="Arial Rounded MT Bold"/>
                <a:cs typeface="Arial Rounded MT Bold"/>
              </a:rPr>
              <a:t>Dialogue 26 November 2015</a:t>
            </a:r>
            <a:endParaRPr lang="sv-SE" sz="5400" dirty="0">
              <a:latin typeface="Arial Rounded MT Bold"/>
              <a:cs typeface="Arial Rounded MT Bold"/>
            </a:endParaRPr>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3" r:id="rId3"/>
  </p:sldLayoutIdLst>
  <p:txStyles>
    <p:titleStyle>
      <a:lvl1pPr algn="l" defTabSz="3497580" rtl="0" eaLnBrk="1" latinLnBrk="0" hangingPunct="1">
        <a:spcBef>
          <a:spcPct val="0"/>
        </a:spcBef>
        <a:buNone/>
        <a:defRPr sz="8000" kern="1200">
          <a:solidFill>
            <a:schemeClr val="accent1"/>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00454" y="1650857"/>
            <a:ext cx="17859500" cy="4926211"/>
          </a:xfrm>
          <a:prstGeom prst="rect">
            <a:avLst/>
          </a:prstGeom>
        </p:spPr>
        <p:txBody>
          <a:bodyPr vert="horz" lIns="0" tIns="174879" rIns="349758" bIns="174879" rtlCol="0" anchor="t" anchorCtr="0">
            <a:noAutofit/>
          </a:bodyPr>
          <a:lstStyle/>
          <a:p>
            <a:r>
              <a:rPr lang="en-US" dirty="0"/>
              <a:t>Click to edit Master title style</a:t>
            </a:r>
            <a:endParaRPr lang="sv-SE" dirty="0"/>
          </a:p>
        </p:txBody>
      </p:sp>
      <p:sp>
        <p:nvSpPr>
          <p:cNvPr id="3" name="Text Placeholder 2"/>
          <p:cNvSpPr>
            <a:spLocks noGrp="1"/>
          </p:cNvSpPr>
          <p:nvPr>
            <p:ph type="body" idx="1"/>
          </p:nvPr>
        </p:nvSpPr>
        <p:spPr>
          <a:xfrm>
            <a:off x="4100453" y="7218948"/>
            <a:ext cx="17859499" cy="2655352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Rectangle 7"/>
          <p:cNvSpPr/>
          <p:nvPr/>
        </p:nvSpPr>
        <p:spPr>
          <a:xfrm>
            <a:off x="-1" y="7215112"/>
            <a:ext cx="3886139" cy="287893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6" name="Picture 2" descr="kth_generell_eng"/>
          <p:cNvPicPr>
            <a:picLocks noChangeAspect="1" noChangeArrowheads="1"/>
          </p:cNvPicPr>
          <p:nvPr/>
        </p:nvPicPr>
        <p:blipFill>
          <a:blip r:embed="rId5" cstate="print"/>
          <a:srcRect/>
          <a:stretch>
            <a:fillRect/>
          </a:stretch>
        </p:blipFill>
        <p:spPr bwMode="auto">
          <a:xfrm>
            <a:off x="314239" y="2055751"/>
            <a:ext cx="3429540" cy="294478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xStyles>
    <p:titleStyle>
      <a:lvl1pPr algn="l" defTabSz="3497580" rtl="0" eaLnBrk="1" latinLnBrk="0" hangingPunct="1">
        <a:spcBef>
          <a:spcPct val="0"/>
        </a:spcBef>
        <a:buNone/>
        <a:defRPr sz="8000" kern="1200">
          <a:solidFill>
            <a:schemeClr val="tx1"/>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00454" y="1650857"/>
            <a:ext cx="17859500" cy="4926211"/>
          </a:xfrm>
          <a:prstGeom prst="rect">
            <a:avLst/>
          </a:prstGeom>
        </p:spPr>
        <p:txBody>
          <a:bodyPr vert="horz" lIns="0" tIns="174879" rIns="349758" bIns="174879" rtlCol="0" anchor="t" anchorCtr="0">
            <a:noAutofit/>
          </a:bodyPr>
          <a:lstStyle/>
          <a:p>
            <a:r>
              <a:rPr lang="en-US" dirty="0"/>
              <a:t>Click to edit Master title style</a:t>
            </a:r>
            <a:endParaRPr lang="sv-SE" dirty="0"/>
          </a:p>
        </p:txBody>
      </p:sp>
      <p:sp>
        <p:nvSpPr>
          <p:cNvPr id="3" name="Text Placeholder 2"/>
          <p:cNvSpPr>
            <a:spLocks noGrp="1"/>
          </p:cNvSpPr>
          <p:nvPr>
            <p:ph type="body" idx="1"/>
          </p:nvPr>
        </p:nvSpPr>
        <p:spPr>
          <a:xfrm>
            <a:off x="4100453" y="7218948"/>
            <a:ext cx="17859499" cy="2655352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Rectangle 7"/>
          <p:cNvSpPr/>
          <p:nvPr/>
        </p:nvSpPr>
        <p:spPr>
          <a:xfrm>
            <a:off x="-1" y="7215112"/>
            <a:ext cx="3886139" cy="287893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6" name="Picture 2" descr="kth_generell_eng"/>
          <p:cNvPicPr>
            <a:picLocks noChangeAspect="1" noChangeArrowheads="1"/>
          </p:cNvPicPr>
          <p:nvPr/>
        </p:nvPicPr>
        <p:blipFill>
          <a:blip r:embed="rId5" cstate="print"/>
          <a:srcRect/>
          <a:stretch>
            <a:fillRect/>
          </a:stretch>
        </p:blipFill>
        <p:spPr bwMode="auto">
          <a:xfrm>
            <a:off x="314239" y="2055751"/>
            <a:ext cx="3429540" cy="294478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3497580" rtl="0" eaLnBrk="1" latinLnBrk="0" hangingPunct="1">
        <a:spcBef>
          <a:spcPct val="0"/>
        </a:spcBef>
        <a:buNone/>
        <a:defRPr sz="8000" kern="1200">
          <a:solidFill>
            <a:schemeClr val="accent3"/>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png"/><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79548" y="34996138"/>
            <a:ext cx="23399539" cy="936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err="1"/>
          </a:p>
        </p:txBody>
      </p:sp>
      <p:sp>
        <p:nvSpPr>
          <p:cNvPr id="2" name="Rubrik 1"/>
          <p:cNvSpPr txBox="1"/>
          <p:nvPr/>
        </p:nvSpPr>
        <p:spPr>
          <a:xfrm>
            <a:off x="6731101" y="943597"/>
            <a:ext cx="19082120" cy="2088232"/>
          </a:xfrm>
          <a:prstGeom prst="rect">
            <a:avLst/>
          </a:prstGeom>
          <a:noFill/>
          <a:ln cap="flat">
            <a:noFill/>
          </a:ln>
        </p:spPr>
        <p:txBody>
          <a:bodyPr vert="horz" wrap="square" lIns="0" tIns="174879" rIns="349758" bIns="174879" anchor="t" anchorCtr="1" compatLnSpc="1">
            <a:noAutofit/>
          </a:bodyPr>
          <a:lstStyle/>
          <a:p>
            <a:pPr algn="ctr" defTabSz="3497579">
              <a:defRPr sz="1800" b="0" i="0" u="none" strike="noStrike" kern="0" cap="none" spc="0" baseline="0">
                <a:solidFill>
                  <a:srgbClr val="000000"/>
                </a:solidFill>
                <a:uFillTx/>
              </a:defRPr>
            </a:pPr>
            <a:r>
              <a:rPr lang="en-US" sz="8000" dirty="0">
                <a:solidFill>
                  <a:srgbClr val="CF5F13"/>
                </a:solidFill>
              </a:rPr>
              <a:t>Marijuana legalization impact, </a:t>
            </a:r>
          </a:p>
          <a:p>
            <a:pPr algn="ctr" defTabSz="3497579">
              <a:defRPr sz="1800" b="0" i="0" u="none" strike="noStrike" kern="0" cap="none" spc="0" baseline="0">
                <a:solidFill>
                  <a:srgbClr val="000000"/>
                </a:solidFill>
                <a:uFillTx/>
              </a:defRPr>
            </a:pPr>
            <a:r>
              <a:rPr lang="en-US" sz="8000" dirty="0">
                <a:solidFill>
                  <a:srgbClr val="CF5F13"/>
                </a:solidFill>
              </a:rPr>
              <a:t>USA</a:t>
            </a:r>
          </a:p>
          <a:p>
            <a:pPr algn="ctr" defTabSz="3497579">
              <a:defRPr sz="1800" b="0" i="0" u="none" strike="noStrike" kern="0" cap="none" spc="0" baseline="0">
                <a:solidFill>
                  <a:srgbClr val="000000"/>
                </a:solidFill>
                <a:uFillTx/>
              </a:defRPr>
            </a:pPr>
            <a:endParaRPr lang="en-GB" sz="5400" b="0" i="0" u="none" strike="noStrike" kern="1200" cap="none" spc="0" baseline="0" dirty="0">
              <a:solidFill>
                <a:srgbClr val="0070C0"/>
              </a:solidFill>
              <a:uFillTx/>
              <a:latin typeface="Calibri" pitchFamily="34"/>
            </a:endParaRPr>
          </a:p>
        </p:txBody>
      </p:sp>
      <p:sp>
        <p:nvSpPr>
          <p:cNvPr id="4" name="Rubrik 1"/>
          <p:cNvSpPr txBox="1"/>
          <p:nvPr/>
        </p:nvSpPr>
        <p:spPr>
          <a:xfrm>
            <a:off x="6662407" y="3420814"/>
            <a:ext cx="19150814" cy="869432"/>
          </a:xfrm>
          <a:prstGeom prst="rect">
            <a:avLst/>
          </a:prstGeom>
          <a:noFill/>
          <a:ln cap="flat">
            <a:noFill/>
          </a:ln>
        </p:spPr>
        <p:txBody>
          <a:bodyPr vert="horz" wrap="square" lIns="0" tIns="174879" rIns="349758" bIns="174879" anchor="t" anchorCtr="1" compatLnSpc="1">
            <a:noAutofit/>
          </a:bodyPr>
          <a:lstStyle/>
          <a:p>
            <a:pPr algn="ctr" defTabSz="3497579">
              <a:defRPr sz="1800" b="0" i="0" u="none" strike="noStrike" kern="0" cap="none" spc="0" baseline="0">
                <a:solidFill>
                  <a:srgbClr val="000000"/>
                </a:solidFill>
                <a:uFillTx/>
              </a:defRPr>
            </a:pPr>
            <a:r>
              <a:rPr lang="en-GB" sz="3200" dirty="0">
                <a:solidFill>
                  <a:srgbClr val="1C54A6"/>
                </a:solidFill>
                <a:latin typeface="Calibri"/>
                <a:cs typeface="Calibri"/>
              </a:rPr>
              <a:t>R.</a:t>
            </a:r>
            <a:r>
              <a:rPr lang="en-GB" sz="3200" b="0" i="0" u="none" strike="noStrike" kern="1200" cap="none" spc="0" baseline="0" dirty="0">
                <a:solidFill>
                  <a:srgbClr val="1C54A6"/>
                </a:solidFill>
                <a:uFillTx/>
                <a:latin typeface="Calibri"/>
                <a:cs typeface="Calibri"/>
              </a:rPr>
              <a:t> </a:t>
            </a:r>
            <a:r>
              <a:rPr lang="en-GB" sz="3200" b="0" i="0" u="none" strike="noStrike" kern="1200" cap="none" spc="0" baseline="0" dirty="0" err="1">
                <a:solidFill>
                  <a:srgbClr val="1C54A6"/>
                </a:solidFill>
                <a:uFillTx/>
                <a:latin typeface="Calibri"/>
                <a:cs typeface="Calibri"/>
              </a:rPr>
              <a:t>Stepaniuk</a:t>
            </a:r>
            <a:endParaRPr lang="en-US" sz="3200" b="0" i="0" u="none" strike="noStrike" cap="none" spc="0" baseline="0" dirty="0">
              <a:solidFill>
                <a:srgbClr val="1C54A6"/>
              </a:solidFill>
              <a:latin typeface="Calibri" pitchFamily="34"/>
              <a:cs typeface="Calibri"/>
            </a:endParaRPr>
          </a:p>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3200" b="0" i="0" u="none" strike="noStrike" kern="1200" cap="none" spc="0" baseline="30000" dirty="0">
              <a:solidFill>
                <a:srgbClr val="1C54A6"/>
              </a:solidFill>
              <a:uFillTx/>
              <a:latin typeface="Calibri" pitchFamily="34"/>
            </a:endParaRPr>
          </a:p>
        </p:txBody>
      </p:sp>
      <p:sp>
        <p:nvSpPr>
          <p:cNvPr id="6" name="Rectangle 116"/>
          <p:cNvSpPr/>
          <p:nvPr/>
        </p:nvSpPr>
        <p:spPr>
          <a:xfrm>
            <a:off x="528039" y="4547346"/>
            <a:ext cx="24026864" cy="636895"/>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15" name="Rectangle 127"/>
          <p:cNvSpPr/>
          <p:nvPr/>
        </p:nvSpPr>
        <p:spPr>
          <a:xfrm>
            <a:off x="0" y="34092884"/>
            <a:ext cx="25203150" cy="1047270"/>
          </a:xfrm>
          <a:prstGeom prst="rect">
            <a:avLst/>
          </a:prstGeom>
          <a:solidFill>
            <a:srgbClr val="1C54A6"/>
          </a:solidFill>
          <a:ln w="25402" cap="flat">
            <a:solidFill>
              <a:srgbClr val="113B79"/>
            </a:solidFill>
            <a:prstDash val="solid"/>
            <a:miter/>
          </a:ln>
        </p:spPr>
        <p:txBody>
          <a:bodyPr vert="horz" wrap="square" lIns="91440" tIns="45720" rIns="91440" bIns="45720" anchor="ctr" anchorCtr="0" compatLnSpc="1">
            <a:noAutofit/>
          </a:bodyPr>
          <a:lstStyle/>
          <a:p>
            <a:pPr algn="ctr" defTabSz="3497579">
              <a:defRPr sz="1800" b="0" i="0" u="none" strike="noStrike" kern="0" cap="none" spc="0" baseline="0">
                <a:solidFill>
                  <a:srgbClr val="000000"/>
                </a:solidFill>
                <a:uFillTx/>
              </a:defRPr>
            </a:pPr>
            <a:r>
              <a:rPr lang="en-US" sz="2000" dirty="0">
                <a:solidFill>
                  <a:srgbClr val="FFFFFF"/>
                </a:solidFill>
                <a:latin typeface="Verdana"/>
              </a:rPr>
              <a:t>Applied Sciences </a:t>
            </a:r>
            <a:r>
              <a:rPr lang="en-US" sz="2000" kern="0" dirty="0">
                <a:solidFill>
                  <a:srgbClr val="FFFFFF"/>
                </a:solidFill>
                <a:latin typeface="Verdana"/>
              </a:rPr>
              <a:t>Faculty</a:t>
            </a:r>
            <a:r>
              <a:rPr lang="en-US" sz="2000" b="0" i="0" u="none" strike="noStrike" kern="1200" cap="none" spc="0" baseline="0" dirty="0">
                <a:solidFill>
                  <a:srgbClr val="FFFFFF"/>
                </a:solidFill>
                <a:uFillTx/>
                <a:latin typeface="Verdana"/>
              </a:rPr>
              <a:t>, </a:t>
            </a:r>
            <a:r>
              <a:rPr lang="en-US" sz="2000" dirty="0">
                <a:solidFill>
                  <a:srgbClr val="FFFFFF"/>
                </a:solidFill>
                <a:latin typeface="Verdana"/>
              </a:rPr>
              <a:t>Ukrainian Catholic University</a:t>
            </a:r>
            <a:r>
              <a:rPr lang="en-US" sz="2000" b="0" i="0" u="none" strike="noStrike" kern="1200" cap="none" spc="0" baseline="0" dirty="0">
                <a:solidFill>
                  <a:srgbClr val="FFFFFF"/>
                </a:solidFill>
                <a:uFillTx/>
                <a:latin typeface="Verdana"/>
              </a:rPr>
              <a:t>, </a:t>
            </a:r>
            <a:r>
              <a:rPr lang="en-US" sz="2000" dirty="0" err="1">
                <a:solidFill>
                  <a:srgbClr val="FFFFFF"/>
                </a:solidFill>
                <a:latin typeface="Verdana"/>
              </a:rPr>
              <a:t>Lviv</a:t>
            </a:r>
            <a:r>
              <a:rPr lang="en-US" sz="2000" b="0" i="0" u="none" strike="noStrike" kern="1200" cap="none" spc="0" baseline="0" dirty="0">
                <a:solidFill>
                  <a:srgbClr val="FFFFFF"/>
                </a:solidFill>
                <a:uFillTx/>
                <a:latin typeface="Verdana"/>
              </a:rPr>
              <a:t>, </a:t>
            </a:r>
            <a:r>
              <a:rPr lang="en-US" sz="2000" dirty="0">
                <a:solidFill>
                  <a:srgbClr val="FFFFFF"/>
                </a:solidFill>
                <a:latin typeface="Verdana"/>
              </a:rPr>
              <a:t>Ukraine </a:t>
            </a:r>
            <a:r>
              <a:rPr lang="en-US" sz="2000" b="0" i="0" u="none" strike="noStrike" kern="1200" cap="none" spc="0" baseline="0" dirty="0">
                <a:solidFill>
                  <a:srgbClr val="FFFFFF"/>
                </a:solidFill>
                <a:uFillTx/>
                <a:latin typeface="Verdana"/>
              </a:rPr>
              <a:t>(</a:t>
            </a:r>
            <a:r>
              <a:rPr lang="en-GB" sz="2000" dirty="0" err="1">
                <a:solidFill>
                  <a:srgbClr val="FFFFFF"/>
                </a:solidFill>
                <a:latin typeface="Verdana"/>
              </a:rPr>
              <a:t>r.stepaniuk@ucu.edu.ua</a:t>
            </a:r>
            <a:r>
              <a:rPr lang="en-US" sz="2000" b="0" i="0" u="none" strike="noStrike" kern="1200" cap="none" spc="0" baseline="0" dirty="0">
                <a:solidFill>
                  <a:srgbClr val="FFFFFF"/>
                </a:solidFill>
                <a:uFillTx/>
                <a:latin typeface="Verdana"/>
              </a:rPr>
              <a:t>)</a:t>
            </a:r>
            <a:endParaRPr lang="en-GB" sz="2000" b="0" i="0" u="none" strike="noStrike" kern="1200" cap="none" spc="0" baseline="30000" dirty="0">
              <a:solidFill>
                <a:srgbClr val="FFFFFF"/>
              </a:solidFill>
              <a:uFillTx/>
              <a:latin typeface="Verdana"/>
            </a:endParaRPr>
          </a:p>
        </p:txBody>
      </p:sp>
      <p:sp>
        <p:nvSpPr>
          <p:cNvPr id="17" name="TextBox 87"/>
          <p:cNvSpPr txBox="1"/>
          <p:nvPr/>
        </p:nvSpPr>
        <p:spPr>
          <a:xfrm>
            <a:off x="314247" y="5270652"/>
            <a:ext cx="9073008" cy="4699813"/>
          </a:xfrm>
          <a:prstGeom prst="rect">
            <a:avLst/>
          </a:prstGeom>
          <a:noFill/>
          <a:ln cap="flat">
            <a:noFill/>
          </a:ln>
        </p:spPr>
        <p:txBody>
          <a:bodyPr vert="horz" wrap="square" lIns="91440" tIns="45720" rIns="91440" bIns="45720" anchor="t" anchorCtr="0" compatLnSpc="1">
            <a:spAutoFit/>
          </a:bodyPr>
          <a:lstStyle/>
          <a:p>
            <a:pPr defTabSz="3497579">
              <a:lnSpc>
                <a:spcPct val="120000"/>
              </a:lnSpc>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cs typeface="Times New Roman" pitchFamily="18"/>
              </a:rPr>
              <a:t>As more countries in the world legalize m</a:t>
            </a:r>
            <a:r>
              <a:rPr lang="en-US" sz="2800" dirty="0">
                <a:solidFill>
                  <a:srgbClr val="1C54A6"/>
                </a:solidFill>
                <a:latin typeface="Georgia" pitchFamily="18"/>
                <a:cs typeface="Times New Roman" pitchFamily="18"/>
              </a:rPr>
              <a:t>arijuana, more popular become debates about marijuana impact and further legalization. More and more people starts to support marijuana legalization. It seems like it might have a positive impact on economy, but what about the impact on people health and crime rates? </a:t>
            </a:r>
          </a:p>
          <a:p>
            <a:pPr defTabSz="3497579">
              <a:lnSpc>
                <a:spcPct val="120000"/>
              </a:lnSpc>
              <a:defRPr sz="1800" b="0" i="0" u="none" strike="noStrike" kern="0" cap="none" spc="0" baseline="0">
                <a:solidFill>
                  <a:srgbClr val="000000"/>
                </a:solidFill>
                <a:uFillTx/>
              </a:defRPr>
            </a:pPr>
            <a:r>
              <a:rPr lang="en-US" sz="2800" dirty="0">
                <a:solidFill>
                  <a:srgbClr val="1C54A6"/>
                </a:solidFill>
                <a:latin typeface="Georgia" pitchFamily="18"/>
                <a:cs typeface="Times New Roman" pitchFamily="18"/>
              </a:rPr>
              <a:t>The research consist of analysis of marijuana impact after legalization in USA.</a:t>
            </a:r>
          </a:p>
          <a:p>
            <a:pPr defTabSz="3497579">
              <a:lnSpc>
                <a:spcPct val="120000"/>
              </a:lnSpc>
              <a:defRPr sz="1800" b="0" i="0" u="none" strike="noStrike" kern="0" cap="none" spc="0" baseline="0">
                <a:solidFill>
                  <a:srgbClr val="000000"/>
                </a:solidFill>
                <a:uFillTx/>
              </a:defRPr>
            </a:pPr>
            <a:endParaRPr lang="en-GB" sz="2800" b="0" i="0" u="none" strike="noStrike" kern="1200" cap="none" spc="0" baseline="0" dirty="0">
              <a:solidFill>
                <a:srgbClr val="1C54A6"/>
              </a:solidFill>
              <a:uFillTx/>
              <a:latin typeface="Georgia" pitchFamily="18"/>
              <a:cs typeface="Times New Roman" pitchFamily="18"/>
            </a:endParaRPr>
          </a:p>
        </p:txBody>
      </p:sp>
      <p:sp>
        <p:nvSpPr>
          <p:cNvPr id="18" name="Rubrik 1"/>
          <p:cNvSpPr txBox="1"/>
          <p:nvPr/>
        </p:nvSpPr>
        <p:spPr>
          <a:xfrm>
            <a:off x="17198786" y="5196843"/>
            <a:ext cx="8187635" cy="3566713"/>
          </a:xfrm>
          <a:prstGeom prst="rect">
            <a:avLst/>
          </a:prstGeom>
          <a:noFill/>
          <a:ln cap="flat">
            <a:noFill/>
          </a:ln>
        </p:spPr>
        <p:txBody>
          <a:bodyPr vert="horz" wrap="square" lIns="0" tIns="174879" rIns="349758" bIns="174879" anchor="t" anchorCtr="0" compatLnSpc="1">
            <a:noAutofit/>
          </a:bodyPr>
          <a:lstStyle/>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rPr>
              <a:t>The methodology implies the use of statistical tools for hypothesis testing and data processing approaches: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dirty="0">
                <a:solidFill>
                  <a:srgbClr val="1C54A6"/>
                </a:solidFill>
                <a:latin typeface="Georgia" pitchFamily="18"/>
              </a:rPr>
              <a:t>1</a:t>
            </a:r>
            <a:r>
              <a:rPr lang="en-US" sz="2800" baseline="30000" dirty="0">
                <a:solidFill>
                  <a:srgbClr val="1C54A6"/>
                </a:solidFill>
                <a:latin typeface="Georgia" pitchFamily="18"/>
              </a:rPr>
              <a:t>st</a:t>
            </a:r>
            <a:r>
              <a:rPr lang="en-US" sz="2800" dirty="0">
                <a:solidFill>
                  <a:srgbClr val="1C54A6"/>
                </a:solidFill>
                <a:latin typeface="Georgia" pitchFamily="18"/>
              </a:rPr>
              <a:t> </a:t>
            </a:r>
            <a:r>
              <a:rPr lang="en-US" sz="2800" b="0" i="0" u="none" strike="noStrike" kern="1200" cap="none" spc="0" baseline="0" dirty="0">
                <a:solidFill>
                  <a:srgbClr val="1C54A6"/>
                </a:solidFill>
                <a:uFillTx/>
                <a:latin typeface="Georgia" pitchFamily="18"/>
              </a:rPr>
              <a:t>:</a:t>
            </a:r>
            <a:r>
              <a:rPr lang="en-US" sz="2800" b="0" i="0" u="none" strike="noStrike" kern="1200" cap="none" spc="0" dirty="0">
                <a:solidFill>
                  <a:srgbClr val="1C54A6"/>
                </a:solidFill>
                <a:uFillTx/>
                <a:latin typeface="Georgia" pitchFamily="18"/>
              </a:rPr>
              <a:t> </a:t>
            </a:r>
            <a:r>
              <a:rPr lang="en-US" sz="2800" dirty="0">
                <a:solidFill>
                  <a:srgbClr val="1C54A6"/>
                </a:solidFill>
                <a:latin typeface="Georgia" pitchFamily="18"/>
              </a:rPr>
              <a:t>C</a:t>
            </a:r>
            <a:r>
              <a:rPr lang="en-US" sz="2800" b="0" i="0" u="none" strike="noStrike" kern="1200" cap="none" spc="0" dirty="0">
                <a:solidFill>
                  <a:srgbClr val="1C54A6"/>
                </a:solidFill>
                <a:uFillTx/>
                <a:latin typeface="Georgia" pitchFamily="18"/>
              </a:rPr>
              <a:t>ollect and rebuild data for further analysis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rPr>
              <a:t>2</a:t>
            </a:r>
            <a:r>
              <a:rPr lang="en-US" sz="2800" b="0" i="0" u="none" strike="noStrike" kern="1200" cap="none" spc="0" baseline="30000" dirty="0">
                <a:solidFill>
                  <a:srgbClr val="1C54A6"/>
                </a:solidFill>
                <a:uFillTx/>
                <a:latin typeface="Georgia" pitchFamily="18"/>
              </a:rPr>
              <a:t>nd</a:t>
            </a:r>
            <a:r>
              <a:rPr lang="en-US" sz="2800" b="0" i="0" u="none" strike="noStrike" kern="1200" cap="none" spc="0" baseline="0" dirty="0">
                <a:solidFill>
                  <a:srgbClr val="1C54A6"/>
                </a:solidFill>
                <a:uFillTx/>
                <a:latin typeface="Georgia" pitchFamily="18"/>
              </a:rPr>
              <a:t>: Analyze data about economic conditions, health and crime rates before and after legalization using laws of large numbers, t-, </a:t>
            </a:r>
            <a:r>
              <a:rPr lang="en-US" sz="2800" dirty="0">
                <a:solidFill>
                  <a:srgbClr val="1C54A6"/>
                </a:solidFill>
                <a:latin typeface="Georgia" pitchFamily="18"/>
              </a:rPr>
              <a:t>z-</a:t>
            </a:r>
            <a:r>
              <a:rPr lang="en-US" sz="2800" b="0" i="0" u="none" strike="noStrike" kern="1200" cap="none" spc="0" baseline="0" dirty="0">
                <a:solidFill>
                  <a:srgbClr val="1C54A6"/>
                </a:solidFill>
                <a:uFillTx/>
                <a:latin typeface="Georgia" pitchFamily="18"/>
              </a:rPr>
              <a:t>test</a:t>
            </a:r>
            <a:endParaRPr lang="en-GB" sz="2800" b="0" i="0" u="none" strike="noStrike" kern="1200" cap="none" spc="0" baseline="0" dirty="0">
              <a:solidFill>
                <a:srgbClr val="1C54A6"/>
              </a:solidFill>
              <a:uFillTx/>
              <a:latin typeface="Georgia" pitchFamily="18"/>
              <a:cs typeface="Arial" pitchFamily="34"/>
            </a:endParaRPr>
          </a:p>
        </p:txBody>
      </p:sp>
      <p:sp>
        <p:nvSpPr>
          <p:cNvPr id="19" name="Isosceles Triangle 155"/>
          <p:cNvSpPr/>
          <p:nvPr/>
        </p:nvSpPr>
        <p:spPr>
          <a:xfrm rot="10799991">
            <a:off x="6768929" y="4536756"/>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dirty="0">
              <a:solidFill>
                <a:srgbClr val="FFFFFF"/>
              </a:solidFill>
              <a:uFillTx/>
              <a:latin typeface="Verdana"/>
            </a:endParaRPr>
          </a:p>
        </p:txBody>
      </p:sp>
      <p:sp>
        <p:nvSpPr>
          <p:cNvPr id="20" name="TextBox 17"/>
          <p:cNvSpPr txBox="1"/>
          <p:nvPr/>
        </p:nvSpPr>
        <p:spPr>
          <a:xfrm>
            <a:off x="7267729" y="4481658"/>
            <a:ext cx="497250" cy="769440"/>
          </a:xfrm>
          <a:prstGeom prst="rect">
            <a:avLst/>
          </a:prstGeom>
          <a:noFill/>
          <a:ln cap="flat">
            <a:noFill/>
          </a:ln>
        </p:spPr>
        <p:txBody>
          <a:bodyPr vert="horz" wrap="non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ru-RU" sz="4400" b="1" i="0" u="none" strike="noStrike" kern="1200" cap="none" spc="0" baseline="0" dirty="0">
                <a:solidFill>
                  <a:srgbClr val="FFFFFF"/>
                </a:solidFill>
                <a:uFillTx/>
                <a:latin typeface="Century Gothic" pitchFamily="34"/>
              </a:rPr>
              <a:t>1</a:t>
            </a:r>
            <a:endParaRPr lang="en-US" sz="4400" b="1" i="0" u="none" strike="noStrike" kern="1200" cap="none" spc="0" baseline="0" dirty="0">
              <a:solidFill>
                <a:srgbClr val="FFFFFF"/>
              </a:solidFill>
              <a:uFillTx/>
              <a:latin typeface="Century Gothic" pitchFamily="34"/>
            </a:endParaRPr>
          </a:p>
        </p:txBody>
      </p:sp>
      <p:sp>
        <p:nvSpPr>
          <p:cNvPr id="21" name="Rubrik 1"/>
          <p:cNvSpPr txBox="1"/>
          <p:nvPr/>
        </p:nvSpPr>
        <p:spPr>
          <a:xfrm>
            <a:off x="1026539" y="4404626"/>
            <a:ext cx="4756919" cy="761484"/>
          </a:xfrm>
          <a:prstGeom prst="rect">
            <a:avLst/>
          </a:prstGeom>
          <a:noFill/>
          <a:ln cap="flat">
            <a:noFill/>
          </a:ln>
        </p:spPr>
        <p:txBody>
          <a:bodyPr vert="horz" wrap="square" lIns="0" tIns="174879" rIns="349758" bIns="174879" anchor="t" anchorCtr="0"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Introduction</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3200" b="0" i="0" u="none" strike="noStrike" kern="1200" cap="none" spc="0" baseline="0" dirty="0">
              <a:solidFill>
                <a:srgbClr val="1C54A6"/>
              </a:solidFill>
              <a:uFillTx/>
              <a:latin typeface="Calibri" pitchFamily="34"/>
            </a:endParaRPr>
          </a:p>
        </p:txBody>
      </p:sp>
      <p:sp>
        <p:nvSpPr>
          <p:cNvPr id="22" name="Rubrik 1"/>
          <p:cNvSpPr txBox="1"/>
          <p:nvPr/>
        </p:nvSpPr>
        <p:spPr>
          <a:xfrm>
            <a:off x="17375922" y="4413556"/>
            <a:ext cx="4815577" cy="939902"/>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Methodology</a:t>
            </a:r>
            <a:endParaRPr lang="sv-SE" sz="3600" b="0" i="0" u="none" strike="noStrike" kern="1200" cap="none" spc="0" baseline="0" dirty="0">
              <a:solidFill>
                <a:srgbClr val="1C54A6"/>
              </a:solidFill>
              <a:uFillTx/>
              <a:latin typeface="Calibri" pitchFamily="34"/>
            </a:endParaRPr>
          </a:p>
        </p:txBody>
      </p:sp>
      <p:sp>
        <p:nvSpPr>
          <p:cNvPr id="23" name="Isosceles Triangle 156"/>
          <p:cNvSpPr/>
          <p:nvPr/>
        </p:nvSpPr>
        <p:spPr>
          <a:xfrm rot="10799991">
            <a:off x="22884234" y="4536756"/>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24" name="TextBox 88"/>
          <p:cNvSpPr txBox="1"/>
          <p:nvPr/>
        </p:nvSpPr>
        <p:spPr>
          <a:xfrm>
            <a:off x="23402775" y="4444920"/>
            <a:ext cx="500460" cy="769440"/>
          </a:xfrm>
          <a:prstGeom prst="rect">
            <a:avLst/>
          </a:prstGeom>
          <a:noFill/>
          <a:ln cap="flat">
            <a:noFill/>
          </a:ln>
        </p:spPr>
        <p:txBody>
          <a:bodyPr vert="horz" wrap="non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2</a:t>
            </a:r>
            <a:endParaRPr lang="en-US" sz="4400" b="1" i="0" u="none" strike="noStrike" kern="1200" cap="none" spc="0" baseline="0" dirty="0">
              <a:solidFill>
                <a:srgbClr val="FFFFFF"/>
              </a:solidFill>
              <a:uFillTx/>
              <a:latin typeface="Century Gothic" pitchFamily="34"/>
            </a:endParaRPr>
          </a:p>
        </p:txBody>
      </p:sp>
      <p:sp>
        <p:nvSpPr>
          <p:cNvPr id="25" name="Rectangle 116"/>
          <p:cNvSpPr/>
          <p:nvPr/>
        </p:nvSpPr>
        <p:spPr>
          <a:xfrm>
            <a:off x="352224" y="9883840"/>
            <a:ext cx="24026863" cy="637089"/>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26" name="Rubrik 1"/>
          <p:cNvSpPr txBox="1"/>
          <p:nvPr/>
        </p:nvSpPr>
        <p:spPr>
          <a:xfrm>
            <a:off x="139657" y="9708392"/>
            <a:ext cx="5387699" cy="948068"/>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Experiment</a:t>
            </a:r>
            <a:r>
              <a:rPr lang="ru-RU" sz="3600" b="1" i="0" u="none" strike="noStrike" kern="1200" cap="none" spc="0" dirty="0">
                <a:solidFill>
                  <a:srgbClr val="FFFFFF"/>
                </a:solidFill>
                <a:uFillTx/>
                <a:latin typeface="Calibri" pitchFamily="34"/>
              </a:rPr>
              <a:t> </a:t>
            </a:r>
            <a:r>
              <a:rPr lang="sv-SE" sz="3600" b="1" i="0" u="none" strike="noStrike" kern="1200" cap="none" spc="0" dirty="0">
                <a:solidFill>
                  <a:srgbClr val="FFFFFF"/>
                </a:solidFill>
                <a:uFillTx/>
                <a:latin typeface="Calibri" pitchFamily="34"/>
              </a:rPr>
              <a:t>Setup</a:t>
            </a:r>
            <a:endParaRPr lang="sv-SE" sz="3600" b="0" i="0" u="none" strike="noStrike" kern="1200" cap="none" spc="0" baseline="0" dirty="0">
              <a:solidFill>
                <a:srgbClr val="1C54A6"/>
              </a:solidFill>
              <a:uFillTx/>
              <a:latin typeface="Calibri" pitchFamily="34"/>
            </a:endParaRPr>
          </a:p>
        </p:txBody>
      </p:sp>
      <p:sp>
        <p:nvSpPr>
          <p:cNvPr id="27" name="Isosceles Triangle 154"/>
          <p:cNvSpPr/>
          <p:nvPr/>
        </p:nvSpPr>
        <p:spPr>
          <a:xfrm rot="10799991">
            <a:off x="22916035" y="9881288"/>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28" name="TextBox 118"/>
          <p:cNvSpPr txBox="1"/>
          <p:nvPr/>
        </p:nvSpPr>
        <p:spPr>
          <a:xfrm>
            <a:off x="23391714" y="9825035"/>
            <a:ext cx="522581" cy="769440"/>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3</a:t>
            </a:r>
            <a:endParaRPr lang="en-US" sz="4400" b="1" i="0" u="none" strike="noStrike" kern="1200" cap="none" spc="0" baseline="0" dirty="0">
              <a:solidFill>
                <a:srgbClr val="FFFFFF"/>
              </a:solidFill>
              <a:uFillTx/>
              <a:latin typeface="Century Gothic" pitchFamily="34"/>
            </a:endParaRPr>
          </a:p>
        </p:txBody>
      </p:sp>
      <p:sp>
        <p:nvSpPr>
          <p:cNvPr id="35" name="Rectangle 116"/>
          <p:cNvSpPr/>
          <p:nvPr/>
        </p:nvSpPr>
        <p:spPr>
          <a:xfrm>
            <a:off x="576239" y="26631423"/>
            <a:ext cx="24050672" cy="658950"/>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37" name="Isosceles Triangle 154"/>
          <p:cNvSpPr/>
          <p:nvPr/>
        </p:nvSpPr>
        <p:spPr>
          <a:xfrm rot="10799991">
            <a:off x="22916034" y="26617798"/>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39" name="Rubrik 1"/>
          <p:cNvSpPr txBox="1"/>
          <p:nvPr/>
        </p:nvSpPr>
        <p:spPr>
          <a:xfrm>
            <a:off x="18025146" y="28886840"/>
            <a:ext cx="4725655" cy="962369"/>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Conclusions</a:t>
            </a:r>
            <a:endParaRPr lang="sv-SE" sz="3600" b="0" i="0" u="none" strike="noStrike" kern="1200" cap="none" spc="0" baseline="0" dirty="0">
              <a:solidFill>
                <a:srgbClr val="1C54A6"/>
              </a:solidFill>
              <a:uFillTx/>
              <a:latin typeface="Calibri" pitchFamily="34"/>
            </a:endParaRPr>
          </a:p>
        </p:txBody>
      </p:sp>
      <p:sp>
        <p:nvSpPr>
          <p:cNvPr id="40" name="Isosceles Triangle 154"/>
          <p:cNvSpPr/>
          <p:nvPr/>
        </p:nvSpPr>
        <p:spPr>
          <a:xfrm rot="10799991">
            <a:off x="6786242" y="26601455"/>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43" name="TextBox 107"/>
          <p:cNvSpPr txBox="1"/>
          <p:nvPr/>
        </p:nvSpPr>
        <p:spPr>
          <a:xfrm>
            <a:off x="23446012" y="26559415"/>
            <a:ext cx="316803" cy="762673"/>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dirty="0">
                <a:solidFill>
                  <a:srgbClr val="FFFFFF"/>
                </a:solidFill>
                <a:latin typeface="Century Gothic" pitchFamily="34"/>
              </a:rPr>
              <a:t>5</a:t>
            </a:r>
            <a:endParaRPr lang="en-US" sz="4400" b="1" i="0" u="none" strike="noStrike" kern="1200" cap="none" spc="0" baseline="0" dirty="0">
              <a:solidFill>
                <a:srgbClr val="FFFFFF"/>
              </a:solidFill>
              <a:uFillTx/>
              <a:latin typeface="Century Gothic" pitchFamily="34"/>
            </a:endParaRPr>
          </a:p>
        </p:txBody>
      </p:sp>
      <p:sp>
        <p:nvSpPr>
          <p:cNvPr id="38" name="TextBox 118"/>
          <p:cNvSpPr txBox="1"/>
          <p:nvPr/>
        </p:nvSpPr>
        <p:spPr>
          <a:xfrm>
            <a:off x="7276229" y="26559415"/>
            <a:ext cx="525120" cy="769441"/>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4</a:t>
            </a:r>
            <a:endParaRPr lang="en-US" sz="4400" b="1" i="0" u="none" strike="noStrike" kern="1200" cap="none" spc="0" baseline="0" dirty="0">
              <a:solidFill>
                <a:srgbClr val="FFFFFF"/>
              </a:solidFill>
              <a:uFillTx/>
              <a:latin typeface="Century Gothic" pitchFamily="34"/>
            </a:endParaRPr>
          </a:p>
        </p:txBody>
      </p:sp>
      <p:sp>
        <p:nvSpPr>
          <p:cNvPr id="44" name="Rubrik 1"/>
          <p:cNvSpPr txBox="1"/>
          <p:nvPr/>
        </p:nvSpPr>
        <p:spPr>
          <a:xfrm>
            <a:off x="16654654" y="27853831"/>
            <a:ext cx="8438037" cy="5411079"/>
          </a:xfrm>
          <a:prstGeom prst="rect">
            <a:avLst/>
          </a:prstGeom>
          <a:noFill/>
          <a:ln cap="flat">
            <a:noFill/>
          </a:ln>
        </p:spPr>
        <p:txBody>
          <a:bodyPr vert="horz" wrap="square" lIns="0" tIns="174879" rIns="349758" bIns="174879" anchor="t" anchorCtr="0" compatLnSpc="1">
            <a:no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From results of research, marijuana legalization helps on moving from shade a  part of economy.</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 </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In the same time analysis of collected data showed that marijuana legalization have a negative impact on crime rates and leads to more volume of consumption of marijuana even among children.</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2400" b="1" i="0" u="none" strike="noStrike" kern="1200" cap="none" spc="0" baseline="0" dirty="0">
              <a:solidFill>
                <a:srgbClr val="1C54A6"/>
              </a:solidFill>
              <a:uFillTx/>
              <a:latin typeface="Georgia" panose="02040502050405020303" pitchFamily="18" charset="0"/>
              <a:cs typeface="Arial" pitchFamily="34"/>
            </a:endParaRP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Based on the research</a:t>
            </a:r>
            <a:r>
              <a:rPr lang="en-GB" sz="2400" b="1" i="0" u="none" strike="noStrike" kern="1200" cap="none" spc="0" baseline="0" dirty="0">
                <a:solidFill>
                  <a:srgbClr val="1C54A6"/>
                </a:solidFill>
                <a:uFillTx/>
                <a:latin typeface="Georgia" panose="02040502050405020303" pitchFamily="18" charset="0"/>
                <a:cs typeface="Arial" pitchFamily="34"/>
              </a:rPr>
              <a:t>, we s</a:t>
            </a:r>
            <a:r>
              <a:rPr lang="en-GB" sz="2400" b="1" dirty="0">
                <a:solidFill>
                  <a:srgbClr val="1C54A6"/>
                </a:solidFill>
                <a:latin typeface="Georgia" panose="02040502050405020303" pitchFamily="18" charset="0"/>
                <a:cs typeface="Arial" pitchFamily="34"/>
              </a:rPr>
              <a:t>houldn’t legalize marijuana, but it is better to proceed with further analysis and wait until more data available. </a:t>
            </a:r>
            <a:endParaRPr lang="en-GB" sz="2400" b="1" i="0" u="none" strike="noStrike" kern="1200" cap="none" spc="0" baseline="0" dirty="0">
              <a:solidFill>
                <a:srgbClr val="1C54A6"/>
              </a:solidFill>
              <a:uFillTx/>
              <a:latin typeface="Georgia" panose="02040502050405020303" pitchFamily="18" charset="0"/>
              <a:cs typeface="Arial" pitchFamily="34"/>
            </a:endParaRP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1800" b="0" i="0" u="none" strike="noStrike" kern="1200" cap="none" spc="0" baseline="0" dirty="0">
              <a:solidFill>
                <a:srgbClr val="1C54A6"/>
              </a:solidFill>
              <a:uFillTx/>
              <a:latin typeface="Calibri" pitchFamily="34"/>
            </a:endParaRPr>
          </a:p>
        </p:txBody>
      </p:sp>
      <p:sp>
        <p:nvSpPr>
          <p:cNvPr id="60" name="Isosceles Triangle 147"/>
          <p:cNvSpPr/>
          <p:nvPr/>
        </p:nvSpPr>
        <p:spPr>
          <a:xfrm rot="5400013">
            <a:off x="16050083" y="28131521"/>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1" name="Isosceles Triangle 147"/>
          <p:cNvSpPr/>
          <p:nvPr/>
        </p:nvSpPr>
        <p:spPr>
          <a:xfrm rot="5400013">
            <a:off x="16033802" y="30671746"/>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2" name="Isosceles Triangle 147"/>
          <p:cNvSpPr/>
          <p:nvPr/>
        </p:nvSpPr>
        <p:spPr>
          <a:xfrm rot="5400013">
            <a:off x="16071389" y="32255922"/>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3" name="Rubrik 1"/>
          <p:cNvSpPr txBox="1"/>
          <p:nvPr/>
        </p:nvSpPr>
        <p:spPr>
          <a:xfrm>
            <a:off x="17282095" y="26485759"/>
            <a:ext cx="4725655" cy="962369"/>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Conclusions</a:t>
            </a:r>
            <a:endParaRPr lang="sv-SE" sz="3600" b="0" i="0" u="none" strike="noStrike" kern="1200" cap="none" spc="0" baseline="0" dirty="0">
              <a:solidFill>
                <a:srgbClr val="1C54A6"/>
              </a:solidFill>
              <a:uFillTx/>
              <a:latin typeface="Calibri" pitchFamily="34"/>
            </a:endParaRPr>
          </a:p>
        </p:txBody>
      </p:sp>
      <p:sp>
        <p:nvSpPr>
          <p:cNvPr id="64" name="Rubrik 1"/>
          <p:cNvSpPr txBox="1"/>
          <p:nvPr/>
        </p:nvSpPr>
        <p:spPr>
          <a:xfrm>
            <a:off x="1159000" y="26525169"/>
            <a:ext cx="3593703" cy="838121"/>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Results</a:t>
            </a:r>
            <a:endParaRPr lang="sv-SE" sz="3600" b="0" i="0" u="none" strike="noStrike" kern="1200" cap="none" spc="0" baseline="0" dirty="0">
              <a:solidFill>
                <a:srgbClr val="1C54A6"/>
              </a:solidFill>
              <a:uFillTx/>
              <a:latin typeface="Calibri" pitchFamily="34"/>
            </a:endParaRPr>
          </a:p>
        </p:txBody>
      </p:sp>
      <p:sp>
        <p:nvSpPr>
          <p:cNvPr id="65" name="TextBox 119"/>
          <p:cNvSpPr txBox="1"/>
          <p:nvPr/>
        </p:nvSpPr>
        <p:spPr>
          <a:xfrm>
            <a:off x="568730" y="10957110"/>
            <a:ext cx="10429455" cy="5216813"/>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CA" sz="2800" b="0" i="0" u="none" strike="noStrike" kern="1200" cap="none" spc="0" baseline="0" dirty="0">
                <a:solidFill>
                  <a:srgbClr val="1C54A6"/>
                </a:solidFill>
                <a:uFillTx/>
                <a:latin typeface="Georgia" pitchFamily="18"/>
              </a:rPr>
              <a:t>The experiment setup involves: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kern="0" dirty="0">
                <a:solidFill>
                  <a:srgbClr val="1C54A6"/>
                </a:solidFill>
                <a:latin typeface="Georgia" pitchFamily="18"/>
              </a:rPr>
              <a:t>Data from the real world before legalization of marijuana</a:t>
            </a:r>
          </a:p>
          <a:p>
            <a:pPr marL="457200" indent="-457200" defTabSz="3497579">
              <a:lnSpc>
                <a:spcPct val="120000"/>
              </a:lnSpc>
              <a:buFontTx/>
              <a:buChar char="-"/>
              <a:defRPr sz="1800" b="0" i="0" u="none" strike="noStrike" kern="0" cap="none" spc="0" baseline="0">
                <a:solidFill>
                  <a:srgbClr val="000000"/>
                </a:solidFill>
                <a:uFillTx/>
              </a:defRPr>
            </a:pPr>
            <a:r>
              <a:rPr lang="en-CA" sz="2800" kern="0" dirty="0">
                <a:solidFill>
                  <a:srgbClr val="1C54A6"/>
                </a:solidFill>
                <a:latin typeface="Georgia" pitchFamily="18"/>
              </a:rPr>
              <a:t>Data from the real world after legalization of marijuana</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b="0" i="0" u="none" strike="noStrike" kern="1200" cap="none" spc="0" baseline="0" dirty="0">
                <a:solidFill>
                  <a:srgbClr val="1C54A6"/>
                </a:solidFill>
                <a:uFillTx/>
                <a:latin typeface="Georgia" pitchFamily="18"/>
              </a:rPr>
              <a:t>Analyzing </a:t>
            </a:r>
            <a:r>
              <a:rPr lang="en-CA" sz="2800" dirty="0">
                <a:solidFill>
                  <a:srgbClr val="1C54A6"/>
                </a:solidFill>
                <a:latin typeface="Georgia" pitchFamily="18"/>
              </a:rPr>
              <a:t>changes in crime rates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dirty="0">
                <a:solidFill>
                  <a:srgbClr val="1C54A6"/>
                </a:solidFill>
                <a:latin typeface="Georgia" pitchFamily="18"/>
              </a:rPr>
              <a:t>Analyzing  marijuana consumption changes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dirty="0">
                <a:solidFill>
                  <a:srgbClr val="1C54A6"/>
                </a:solidFill>
                <a:latin typeface="Georgia" pitchFamily="18"/>
              </a:rPr>
              <a:t>Analyzing changes of economics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endParaRPr lang="en-CA" sz="2800" dirty="0">
              <a:solidFill>
                <a:srgbClr val="1C54A6"/>
              </a:solidFill>
              <a:latin typeface="Georgia" pitchFamily="18"/>
            </a:endParaRP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CA" sz="2800" dirty="0">
                <a:solidFill>
                  <a:srgbClr val="1C54A6"/>
                </a:solidFill>
                <a:latin typeface="Georgia" pitchFamily="18"/>
              </a:rPr>
              <a:t>The purpose of the experiment is to identify the impact of marijuana legalization on different life spheres using real world data</a:t>
            </a:r>
            <a:r>
              <a:rPr lang="sv-SE" sz="2800" dirty="0">
                <a:solidFill>
                  <a:srgbClr val="1C54A6"/>
                </a:solidFill>
                <a:latin typeface="Georgia" pitchFamily="18"/>
              </a:rPr>
              <a:t>. </a:t>
            </a:r>
          </a:p>
        </p:txBody>
      </p:sp>
      <mc:AlternateContent xmlns:mc="http://schemas.openxmlformats.org/markup-compatibility/2006" xmlns:a14="http://schemas.microsoft.com/office/drawing/2010/main">
        <mc:Choice Requires="a14">
          <p:sp>
            <p:nvSpPr>
              <p:cNvPr id="86" name="Rectangle 1041"/>
              <p:cNvSpPr/>
              <p:nvPr/>
            </p:nvSpPr>
            <p:spPr>
              <a:xfrm>
                <a:off x="568730" y="27642830"/>
                <a:ext cx="6882070" cy="7143943"/>
              </a:xfrm>
              <a:prstGeom prst="rect">
                <a:avLst/>
              </a:prstGeom>
              <a:noFill/>
              <a:ln cap="flat">
                <a:noFill/>
                <a:prstDash val="solid"/>
              </a:ln>
            </p:spPr>
            <p:txBody>
              <a:bodyPr vert="horz" wrap="square" lIns="91440" tIns="45720" rIns="91440" bIns="45720" anchor="t" anchorCtr="0" compatLnSpc="1">
                <a:spAutoFit/>
              </a:bodyPr>
              <a:lstStyle/>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Marijuana gross sales contribution to Denver GDP = 0.02% on average </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Marijuana consumption is much higher in states, where it is legalizes</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Alcohol consumption rates is higher than marijuana consumption rates even in states with legalization.</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Results of hypothesis testing:</a:t>
                </a:r>
              </a:p>
              <a:p>
                <a:pPr marL="457200" lvl="0" indent="-457200" defTabSz="3497579">
                  <a:lnSpc>
                    <a:spcPct val="120000"/>
                  </a:lnSpc>
                  <a:buAutoNum type="arabicPeriod"/>
                  <a:defRPr sz="1800" b="0" i="0" u="none" strike="noStrike" kern="0" cap="none" spc="0" baseline="0">
                    <a:solidFill>
                      <a:srgbClr val="000000"/>
                    </a:solidFill>
                    <a:uFillTx/>
                  </a:defRPr>
                </a:pPr>
                <a:r>
                  <a:rPr lang="en-US" sz="2400" b="1" dirty="0">
                    <a:solidFill>
                      <a:srgbClr val="1C54A6"/>
                    </a:solidFill>
                    <a:latin typeface="Georgia" pitchFamily="18"/>
                  </a:rPr>
                  <a:t>Reject H</a:t>
                </a:r>
                <a:r>
                  <a:rPr lang="en-US" sz="2400" b="1" baseline="-25000" dirty="0">
                    <a:solidFill>
                      <a:srgbClr val="1C54A6"/>
                    </a:solidFill>
                    <a:latin typeface="Georgia" pitchFamily="18"/>
                  </a:rPr>
                  <a:t>0</a:t>
                </a:r>
                <a:r>
                  <a:rPr lang="en-US" sz="2400" b="1" dirty="0">
                    <a:solidFill>
                      <a:srgbClr val="1C54A6"/>
                    </a:solidFill>
                    <a:latin typeface="Georgia" pitchFamily="18"/>
                  </a:rPr>
                  <a:t> for crime rates, </a:t>
                </a:r>
                <a14:m>
                  <m:oMath xmlns:m="http://schemas.openxmlformats.org/officeDocument/2006/math">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𝟐</m:t>
                        </m:r>
                      </m:sub>
                    </m:sSub>
                    <m:r>
                      <a:rPr lang="en-US" sz="2400" b="1" i="1" smtClean="0">
                        <a:solidFill>
                          <a:srgbClr val="1C54A6"/>
                        </a:solidFill>
                        <a:latin typeface="Cambria Math" panose="02040503050406030204" pitchFamily="18" charset="0"/>
                      </a:rPr>
                      <m:t>&gt;</m:t>
                    </m:r>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𝟏</m:t>
                        </m:r>
                      </m:sub>
                    </m:sSub>
                  </m:oMath>
                </a14:m>
                <a:endParaRPr lang="en-US" sz="2400" b="1" dirty="0">
                  <a:solidFill>
                    <a:srgbClr val="1C54A6"/>
                  </a:solidFill>
                  <a:latin typeface="Georgia" pitchFamily="18"/>
                </a:endParaRPr>
              </a:p>
              <a:p>
                <a:pPr marL="457200" lvl="0" indent="-457200" defTabSz="3497579">
                  <a:lnSpc>
                    <a:spcPct val="120000"/>
                  </a:lnSpc>
                  <a:buAutoNum type="arabicPeriod"/>
                  <a:defRPr sz="1800" b="0" i="0" u="none" strike="noStrike" kern="0" cap="none" spc="0" baseline="0">
                    <a:solidFill>
                      <a:srgbClr val="000000"/>
                    </a:solidFill>
                    <a:uFillTx/>
                  </a:defRPr>
                </a:pPr>
                <a:r>
                  <a:rPr lang="en-US" sz="2400" b="1" dirty="0">
                    <a:solidFill>
                      <a:srgbClr val="1C54A6"/>
                    </a:solidFill>
                    <a:latin typeface="Georgia" pitchFamily="18"/>
                  </a:rPr>
                  <a:t>Reject H</a:t>
                </a:r>
                <a:r>
                  <a:rPr lang="en-US" sz="2400" b="1" baseline="-25000" dirty="0">
                    <a:solidFill>
                      <a:srgbClr val="1C54A6"/>
                    </a:solidFill>
                    <a:latin typeface="Georgia" pitchFamily="18"/>
                  </a:rPr>
                  <a:t>0</a:t>
                </a:r>
                <a:r>
                  <a:rPr lang="en-US" sz="2400" b="1" dirty="0">
                    <a:solidFill>
                      <a:srgbClr val="1C54A6"/>
                    </a:solidFill>
                    <a:latin typeface="Georgia" pitchFamily="18"/>
                  </a:rPr>
                  <a:t>  for GDP growth rates, </a:t>
                </a:r>
                <a14:m>
                  <m:oMath xmlns:m="http://schemas.openxmlformats.org/officeDocument/2006/math">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𝟐</m:t>
                        </m:r>
                      </m:sub>
                    </m:sSub>
                    <m:r>
                      <a:rPr lang="en-US" sz="2400" b="1" i="1" smtClean="0">
                        <a:solidFill>
                          <a:srgbClr val="1C54A6"/>
                        </a:solidFill>
                        <a:latin typeface="Cambria Math" panose="02040503050406030204" pitchFamily="18" charset="0"/>
                      </a:rPr>
                      <m:t>&gt;</m:t>
                    </m:r>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𝟏</m:t>
                        </m:r>
                      </m:sub>
                    </m:sSub>
                    <m:r>
                      <a:rPr lang="en-US" sz="2400" b="1" i="1" smtClean="0">
                        <a:solidFill>
                          <a:srgbClr val="1C54A6"/>
                        </a:solidFill>
                        <a:latin typeface="Cambria Math" panose="02040503050406030204" pitchFamily="18" charset="0"/>
                      </a:rPr>
                      <m:t> </m:t>
                    </m:r>
                  </m:oMath>
                </a14:m>
                <a:endParaRPr lang="en-US" sz="2400" b="1" dirty="0">
                  <a:solidFill>
                    <a:srgbClr val="1C54A6"/>
                  </a:solidFill>
                  <a:latin typeface="Georgia" pitchFamily="18"/>
                </a:endParaRPr>
              </a:p>
              <a:p>
                <a:pPr marL="457200" lvl="0" indent="-457200" defTabSz="3497579">
                  <a:lnSpc>
                    <a:spcPct val="120000"/>
                  </a:lnSpc>
                  <a:buAutoNum type="arabicPeriod"/>
                  <a:defRPr sz="1800" b="0" i="0" u="none" strike="noStrike" kern="0" cap="none" spc="0" baseline="0">
                    <a:solidFill>
                      <a:srgbClr val="000000"/>
                    </a:solidFill>
                    <a:uFillTx/>
                  </a:defRPr>
                </a:pPr>
                <a:endParaRPr lang="en-US" sz="2400"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endParaRPr lang="uk-UA" sz="2400" dirty="0">
                  <a:solidFill>
                    <a:srgbClr val="1C54A6"/>
                  </a:solidFill>
                  <a:latin typeface="Georgia" pitchFamily="18"/>
                </a:endParaRPr>
              </a:p>
            </p:txBody>
          </p:sp>
        </mc:Choice>
        <mc:Fallback xmlns="">
          <p:sp>
            <p:nvSpPr>
              <p:cNvPr id="86" name="Rectangle 1041"/>
              <p:cNvSpPr>
                <a:spLocks noRot="1" noChangeAspect="1" noMove="1" noResize="1" noEditPoints="1" noAdjustHandles="1" noChangeArrowheads="1" noChangeShapeType="1" noTextEdit="1"/>
              </p:cNvSpPr>
              <p:nvPr/>
            </p:nvSpPr>
            <p:spPr>
              <a:xfrm>
                <a:off x="568730" y="27642830"/>
                <a:ext cx="6882070" cy="7143943"/>
              </a:xfrm>
              <a:prstGeom prst="rect">
                <a:avLst/>
              </a:prstGeom>
              <a:blipFill>
                <a:blip r:embed="rId3"/>
                <a:stretch>
                  <a:fillRect l="-1289" t="-178" r="-921"/>
                </a:stretch>
              </a:blipFill>
              <a:ln cap="flat">
                <a:noFill/>
                <a:prstDash val="solid"/>
              </a:ln>
            </p:spPr>
            <p:txBody>
              <a:bodyPr/>
              <a:lstStyle/>
              <a:p>
                <a:r>
                  <a:rPr lang="en-US">
                    <a:noFill/>
                  </a:rPr>
                  <a:t> </a:t>
                </a:r>
              </a:p>
            </p:txBody>
          </p:sp>
        </mc:Fallback>
      </mc:AlternateContent>
      <p:sp>
        <p:nvSpPr>
          <p:cNvPr id="29" name="Rectangle 28">
            <a:extLst>
              <a:ext uri="{FF2B5EF4-FFF2-40B4-BE49-F238E27FC236}">
                <a16:creationId xmlns:a16="http://schemas.microsoft.com/office/drawing/2014/main" id="{D895C7EC-D916-48D3-9FEE-932049AE7B0A}"/>
              </a:ext>
            </a:extLst>
          </p:cNvPr>
          <p:cNvSpPr/>
          <p:nvPr/>
        </p:nvSpPr>
        <p:spPr>
          <a:xfrm>
            <a:off x="442912" y="442911"/>
            <a:ext cx="5448301" cy="394811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err="1"/>
          </a:p>
        </p:txBody>
      </p:sp>
      <p:pic>
        <p:nvPicPr>
          <p:cNvPr id="30" name="Picture 33">
            <a:extLst>
              <a:ext uri="{FF2B5EF4-FFF2-40B4-BE49-F238E27FC236}">
                <a16:creationId xmlns:a16="http://schemas.microsoft.com/office/drawing/2014/main" id="{F3D3F9B8-3842-4E6B-BF87-E004B81F6C09}"/>
              </a:ext>
            </a:extLst>
          </p:cNvPr>
          <p:cNvPicPr>
            <a:picLocks noChangeAspect="1"/>
          </p:cNvPicPr>
          <p:nvPr/>
        </p:nvPicPr>
        <p:blipFill>
          <a:blip r:embed="rId4"/>
          <a:stretch>
            <a:fillRect/>
          </a:stretch>
        </p:blipFill>
        <p:spPr>
          <a:xfrm>
            <a:off x="-618305" y="-775389"/>
            <a:ext cx="9310687" cy="6507871"/>
          </a:xfrm>
          <a:prstGeom prst="rect">
            <a:avLst/>
          </a:prstGeom>
        </p:spPr>
      </p:pic>
      <p:pic>
        <p:nvPicPr>
          <p:cNvPr id="8" name="Picture 7">
            <a:extLst>
              <a:ext uri="{FF2B5EF4-FFF2-40B4-BE49-F238E27FC236}">
                <a16:creationId xmlns:a16="http://schemas.microsoft.com/office/drawing/2014/main" id="{F42E3CA5-B533-5149-8514-156EBE91C9B6}"/>
              </a:ext>
            </a:extLst>
          </p:cNvPr>
          <p:cNvPicPr>
            <a:picLocks noChangeAspect="1"/>
          </p:cNvPicPr>
          <p:nvPr/>
        </p:nvPicPr>
        <p:blipFill rotWithShape="1">
          <a:blip r:embed="rId5">
            <a:extLst>
              <a:ext uri="{28A0092B-C50C-407E-A947-70E740481C1C}">
                <a14:useLocalDpi xmlns:a14="http://schemas.microsoft.com/office/drawing/2010/main" val="0"/>
              </a:ext>
            </a:extLst>
          </a:blip>
          <a:srcRect t="10792"/>
          <a:stretch/>
        </p:blipFill>
        <p:spPr>
          <a:xfrm>
            <a:off x="12348179" y="11348903"/>
            <a:ext cx="10896191" cy="5676550"/>
          </a:xfrm>
          <a:prstGeom prst="rect">
            <a:avLst/>
          </a:prstGeom>
        </p:spPr>
      </p:pic>
      <p:pic>
        <p:nvPicPr>
          <p:cNvPr id="10" name="Picture 9">
            <a:extLst>
              <a:ext uri="{FF2B5EF4-FFF2-40B4-BE49-F238E27FC236}">
                <a16:creationId xmlns:a16="http://schemas.microsoft.com/office/drawing/2014/main" id="{DA35C3D5-E0B7-574E-9683-FF8CCBBC1A3F}"/>
              </a:ext>
            </a:extLst>
          </p:cNvPr>
          <p:cNvPicPr>
            <a:picLocks noChangeAspect="1"/>
          </p:cNvPicPr>
          <p:nvPr/>
        </p:nvPicPr>
        <p:blipFill rotWithShape="1">
          <a:blip r:embed="rId6"/>
          <a:srcRect t="5025"/>
          <a:stretch/>
        </p:blipFill>
        <p:spPr>
          <a:xfrm>
            <a:off x="9149947" y="5933207"/>
            <a:ext cx="7898930" cy="3693276"/>
          </a:xfrm>
          <a:prstGeom prst="rect">
            <a:avLst/>
          </a:prstGeom>
        </p:spPr>
      </p:pic>
      <p:pic>
        <p:nvPicPr>
          <p:cNvPr id="12" name="Picture 11">
            <a:extLst>
              <a:ext uri="{FF2B5EF4-FFF2-40B4-BE49-F238E27FC236}">
                <a16:creationId xmlns:a16="http://schemas.microsoft.com/office/drawing/2014/main" id="{4A1ACA5A-AE59-374E-A928-5047D80CD28E}"/>
              </a:ext>
            </a:extLst>
          </p:cNvPr>
          <p:cNvPicPr>
            <a:picLocks noChangeAspect="1"/>
          </p:cNvPicPr>
          <p:nvPr/>
        </p:nvPicPr>
        <p:blipFill>
          <a:blip r:embed="rId7"/>
          <a:stretch>
            <a:fillRect/>
          </a:stretch>
        </p:blipFill>
        <p:spPr>
          <a:xfrm>
            <a:off x="11497074" y="22375881"/>
            <a:ext cx="12600000" cy="3213508"/>
          </a:xfrm>
          <a:prstGeom prst="corner">
            <a:avLst>
              <a:gd name="adj1" fmla="val 80118"/>
              <a:gd name="adj2" fmla="val 50000"/>
            </a:avLst>
          </a:prstGeom>
        </p:spPr>
      </p:pic>
      <p:pic>
        <p:nvPicPr>
          <p:cNvPr id="34" name="Picture 33">
            <a:extLst>
              <a:ext uri="{FF2B5EF4-FFF2-40B4-BE49-F238E27FC236}">
                <a16:creationId xmlns:a16="http://schemas.microsoft.com/office/drawing/2014/main" id="{FB974642-3403-204B-B598-992E986754FB}"/>
              </a:ext>
            </a:extLst>
          </p:cNvPr>
          <p:cNvPicPr>
            <a:picLocks noChangeAspect="1"/>
          </p:cNvPicPr>
          <p:nvPr/>
        </p:nvPicPr>
        <p:blipFill rotWithShape="1">
          <a:blip r:embed="rId8"/>
          <a:srcRect t="12255"/>
          <a:stretch/>
        </p:blipFill>
        <p:spPr>
          <a:xfrm>
            <a:off x="1916930" y="17162965"/>
            <a:ext cx="7020838" cy="4962205"/>
          </a:xfrm>
          <a:prstGeom prst="rect">
            <a:avLst/>
          </a:prstGeom>
        </p:spPr>
      </p:pic>
      <mc:AlternateContent xmlns:mc="http://schemas.openxmlformats.org/markup-compatibility/2006">
        <mc:Choice xmlns:a14="http://schemas.microsoft.com/office/drawing/2010/main" Requires="a14">
          <p:sp>
            <p:nvSpPr>
              <p:cNvPr id="42" name="TextBox 41">
                <a:extLst>
                  <a:ext uri="{FF2B5EF4-FFF2-40B4-BE49-F238E27FC236}">
                    <a16:creationId xmlns:a16="http://schemas.microsoft.com/office/drawing/2014/main" id="{4627DFD7-D085-AF40-A690-0F025EC1B410}"/>
                  </a:ext>
                </a:extLst>
              </p:cNvPr>
              <p:cNvSpPr txBox="1"/>
              <p:nvPr/>
            </p:nvSpPr>
            <p:spPr>
              <a:xfrm>
                <a:off x="698232" y="22499654"/>
                <a:ext cx="10798842" cy="3148554"/>
              </a:xfrm>
              <a:prstGeom prst="rect">
                <a:avLst/>
              </a:prstGeom>
              <a:noFill/>
            </p:spPr>
            <p:txBody>
              <a:bodyPr wrap="square" rtlCol="0">
                <a:spAutoFit/>
              </a:bodyPr>
              <a:lstStyle/>
              <a:p>
                <a:pPr lvl="0" defTabSz="3497579">
                  <a:lnSpc>
                    <a:spcPct val="120000"/>
                  </a:lnSpc>
                  <a:defRPr sz="1800" b="0" i="0" u="none" strike="noStrike" kern="0" cap="none" spc="0" baseline="0">
                    <a:solidFill>
                      <a:srgbClr val="000000"/>
                    </a:solidFill>
                    <a:uFillTx/>
                  </a:defRPr>
                </a:pPr>
                <a:r>
                  <a:rPr lang="en-US" sz="2800" dirty="0">
                    <a:solidFill>
                      <a:srgbClr val="1C54A6"/>
                    </a:solidFill>
                    <a:latin typeface="Georgia" pitchFamily="18"/>
                  </a:rPr>
                  <a:t>Following hypothesis were tested:</a:t>
                </a:r>
              </a:p>
              <a:p>
                <a:pPr lvl="0" defTabSz="3497579">
                  <a:lnSpc>
                    <a:spcPct val="120000"/>
                  </a:lnSpc>
                  <a:defRPr sz="1800" b="0" i="0" u="none" strike="noStrike" kern="0" cap="none" spc="0" baseline="0">
                    <a:solidFill>
                      <a:srgbClr val="000000"/>
                    </a:solidFill>
                    <a:uFillTx/>
                  </a:defRPr>
                </a:pPr>
                <a:endParaRPr lang="en-US" sz="2800" kern="0" dirty="0">
                  <a:solidFill>
                    <a:srgbClr val="1C54A6"/>
                  </a:solidFill>
                  <a:latin typeface="Georgia" pitchFamily="18"/>
                </a:endParaRPr>
              </a:p>
              <a:p>
                <a:pPr marL="514350" lvl="0" indent="-514350" defTabSz="3497579">
                  <a:lnSpc>
                    <a:spcPct val="120000"/>
                  </a:lnSpc>
                  <a:buFontTx/>
                  <a:buAutoNum type="arabicPeriod"/>
                  <a:defRPr sz="1800" b="0" i="0" u="none" strike="noStrike" kern="0" cap="none" spc="0" baseline="0">
                    <a:solidFill>
                      <a:srgbClr val="000000"/>
                    </a:solidFill>
                    <a:uFillTx/>
                  </a:defRPr>
                </a:pPr>
                <a:r>
                  <a:rPr lang="en-US" sz="2800" dirty="0">
                    <a:solidFill>
                      <a:srgbClr val="1C54A6"/>
                    </a:solidFill>
                    <a:latin typeface="Georgia" pitchFamily="18"/>
                  </a:rPr>
                  <a:t>H</a:t>
                </a:r>
                <a:r>
                  <a:rPr lang="en-US" sz="2800" baseline="-25000" dirty="0">
                    <a:solidFill>
                      <a:srgbClr val="1C54A6"/>
                    </a:solidFill>
                    <a:latin typeface="Georgia" pitchFamily="18"/>
                  </a:rPr>
                  <a:t>0</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2</m:t>
                        </m:r>
                      </m:sub>
                    </m:sSub>
                  </m:oMath>
                </a14:m>
                <a:r>
                  <a:rPr lang="en-US" sz="2800" dirty="0">
                    <a:solidFill>
                      <a:srgbClr val="1C54A6"/>
                    </a:solidFill>
                    <a:latin typeface="Georgia" pitchFamily="18"/>
                  </a:rPr>
                  <a:t>, H</a:t>
                </a:r>
                <a:r>
                  <a:rPr lang="en-US" sz="2800" baseline="-25000" dirty="0">
                    <a:solidFill>
                      <a:srgbClr val="1C54A6"/>
                    </a:solidFill>
                    <a:latin typeface="Georgia" pitchFamily="18"/>
                  </a:rPr>
                  <a:t>1</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2</m:t>
                        </m:r>
                      </m:sub>
                    </m:sSub>
                    <m:r>
                      <a:rPr lang="en-US" sz="2800" i="1">
                        <a:solidFill>
                          <a:srgbClr val="1C54A6"/>
                        </a:solidFill>
                        <a:latin typeface="Cambria Math" panose="02040503050406030204" pitchFamily="18" charset="0"/>
                      </a:rPr>
                      <m:t>&gt;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 </m:t>
                    </m:r>
                  </m:oMath>
                </a14:m>
                <a:r>
                  <a:rPr lang="en-US" sz="2800" dirty="0">
                    <a:solidFill>
                      <a:srgbClr val="1C54A6"/>
                    </a:solidFill>
                    <a:latin typeface="Georgia" pitchFamily="18"/>
                  </a:rPr>
                  <a:t>for crime rates befor</a:t>
                </a:r>
                <a:r>
                  <a:rPr lang="en-US" sz="2800" kern="0" dirty="0">
                    <a:solidFill>
                      <a:srgbClr val="1C54A6"/>
                    </a:solidFill>
                    <a:latin typeface="Georgia" pitchFamily="18"/>
                  </a:rPr>
                  <a:t>e and after legalization</a:t>
                </a:r>
              </a:p>
              <a:p>
                <a:pPr marL="514350" indent="-514350" defTabSz="3497579">
                  <a:lnSpc>
                    <a:spcPct val="120000"/>
                  </a:lnSpc>
                  <a:buFontTx/>
                  <a:buAutoNum type="arabicPeriod"/>
                  <a:defRPr sz="1800" b="0" i="0" u="none" strike="noStrike" kern="0" cap="none" spc="0" baseline="0">
                    <a:solidFill>
                      <a:srgbClr val="000000"/>
                    </a:solidFill>
                    <a:uFillTx/>
                  </a:defRPr>
                </a:pPr>
                <a:r>
                  <a:rPr lang="en-US" sz="2800" dirty="0">
                    <a:solidFill>
                      <a:srgbClr val="1C54A6"/>
                    </a:solidFill>
                    <a:latin typeface="Georgia" pitchFamily="18"/>
                  </a:rPr>
                  <a:t>H</a:t>
                </a:r>
                <a:r>
                  <a:rPr lang="en-US" sz="2800" baseline="-25000" dirty="0">
                    <a:solidFill>
                      <a:srgbClr val="1C54A6"/>
                    </a:solidFill>
                    <a:latin typeface="Georgia" pitchFamily="18"/>
                  </a:rPr>
                  <a:t>0</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2</m:t>
                        </m:r>
                      </m:sub>
                    </m:sSub>
                  </m:oMath>
                </a14:m>
                <a:r>
                  <a:rPr lang="en-US" sz="2800" dirty="0">
                    <a:solidFill>
                      <a:srgbClr val="1C54A6"/>
                    </a:solidFill>
                    <a:latin typeface="Georgia" pitchFamily="18"/>
                  </a:rPr>
                  <a:t>, H</a:t>
                </a:r>
                <a:r>
                  <a:rPr lang="en-US" sz="2800" baseline="-25000" dirty="0">
                    <a:solidFill>
                      <a:srgbClr val="1C54A6"/>
                    </a:solidFill>
                    <a:latin typeface="Georgia" pitchFamily="18"/>
                  </a:rPr>
                  <a:t>1</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2</m:t>
                        </m:r>
                      </m:sub>
                    </m:sSub>
                    <m:r>
                      <a:rPr lang="en-US" sz="2800" i="1">
                        <a:solidFill>
                          <a:srgbClr val="1C54A6"/>
                        </a:solidFill>
                        <a:latin typeface="Cambria Math" panose="02040503050406030204" pitchFamily="18" charset="0"/>
                      </a:rPr>
                      <m:t>&gt;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 </m:t>
                    </m:r>
                  </m:oMath>
                </a14:m>
                <a:r>
                  <a:rPr lang="en-US" sz="2800" dirty="0">
                    <a:solidFill>
                      <a:srgbClr val="1C54A6"/>
                    </a:solidFill>
                    <a:latin typeface="Georgia" pitchFamily="18"/>
                  </a:rPr>
                  <a:t>for GDP growth rates befor</a:t>
                </a:r>
                <a:r>
                  <a:rPr lang="en-US" sz="2800" kern="0" dirty="0">
                    <a:solidFill>
                      <a:srgbClr val="1C54A6"/>
                    </a:solidFill>
                    <a:latin typeface="Georgia" pitchFamily="18"/>
                  </a:rPr>
                  <a:t>e and after legalization</a:t>
                </a:r>
              </a:p>
            </p:txBody>
          </p:sp>
        </mc:Choice>
        <mc:Fallback>
          <p:sp>
            <p:nvSpPr>
              <p:cNvPr id="42" name="TextBox 41">
                <a:extLst>
                  <a:ext uri="{FF2B5EF4-FFF2-40B4-BE49-F238E27FC236}">
                    <a16:creationId xmlns:a16="http://schemas.microsoft.com/office/drawing/2014/main" id="{4627DFD7-D085-AF40-A690-0F025EC1B410}"/>
                  </a:ext>
                </a:extLst>
              </p:cNvPr>
              <p:cNvSpPr txBox="1">
                <a:spLocks noRot="1" noChangeAspect="1" noMove="1" noResize="1" noEditPoints="1" noAdjustHandles="1" noChangeArrowheads="1" noChangeShapeType="1" noTextEdit="1"/>
              </p:cNvSpPr>
              <p:nvPr/>
            </p:nvSpPr>
            <p:spPr>
              <a:xfrm>
                <a:off x="698232" y="22499654"/>
                <a:ext cx="10798842" cy="3148554"/>
              </a:xfrm>
              <a:prstGeom prst="rect">
                <a:avLst/>
              </a:prstGeom>
              <a:blipFill>
                <a:blip r:embed="rId9"/>
                <a:stretch>
                  <a:fillRect l="-1058" t="-803" r="-353" b="-4016"/>
                </a:stretch>
              </a:blipFill>
            </p:spPr>
            <p:txBody>
              <a:bodyPr/>
              <a:lstStyle/>
              <a:p>
                <a:r>
                  <a:rPr lang="en-US">
                    <a:noFill/>
                  </a:rPr>
                  <a:t> </a:t>
                </a:r>
              </a:p>
            </p:txBody>
          </p:sp>
        </mc:Fallback>
      </mc:AlternateContent>
      <p:pic>
        <p:nvPicPr>
          <p:cNvPr id="45" name="Picture 44">
            <a:extLst>
              <a:ext uri="{FF2B5EF4-FFF2-40B4-BE49-F238E27FC236}">
                <a16:creationId xmlns:a16="http://schemas.microsoft.com/office/drawing/2014/main" id="{6B0B6647-7F87-EE45-8799-35DBBA680BFF}"/>
              </a:ext>
            </a:extLst>
          </p:cNvPr>
          <p:cNvPicPr>
            <a:picLocks noChangeAspect="1"/>
          </p:cNvPicPr>
          <p:nvPr/>
        </p:nvPicPr>
        <p:blipFill rotWithShape="1">
          <a:blip r:embed="rId10"/>
          <a:srcRect t="2815" b="-146"/>
          <a:stretch/>
        </p:blipFill>
        <p:spPr>
          <a:xfrm>
            <a:off x="7450800" y="28282101"/>
            <a:ext cx="9103762" cy="5661541"/>
          </a:xfrm>
          <a:prstGeom prst="rect">
            <a:avLst/>
          </a:prstGeom>
        </p:spPr>
      </p:pic>
      <p:sp>
        <p:nvSpPr>
          <p:cNvPr id="3" name="TextBox 2">
            <a:extLst>
              <a:ext uri="{FF2B5EF4-FFF2-40B4-BE49-F238E27FC236}">
                <a16:creationId xmlns:a16="http://schemas.microsoft.com/office/drawing/2014/main" id="{925750A0-5C74-4645-AE34-035EA8223834}"/>
              </a:ext>
            </a:extLst>
          </p:cNvPr>
          <p:cNvSpPr txBox="1"/>
          <p:nvPr/>
        </p:nvSpPr>
        <p:spPr>
          <a:xfrm>
            <a:off x="11646257" y="17464707"/>
            <a:ext cx="12764630" cy="4182683"/>
          </a:xfrm>
          <a:prstGeom prst="rect">
            <a:avLst/>
          </a:prstGeom>
          <a:noFill/>
        </p:spPr>
        <p:txBody>
          <a:bodyPr wrap="square" rtlCol="0">
            <a:spAutoFit/>
          </a:bodyPr>
          <a:lstStyle/>
          <a:p>
            <a:pPr lvl="0" defTabSz="3497579">
              <a:lnSpc>
                <a:spcPct val="120000"/>
              </a:lnSpc>
              <a:defRPr sz="1800" b="0" i="0" u="none" strike="noStrike" kern="0" cap="none" spc="0" baseline="0">
                <a:solidFill>
                  <a:srgbClr val="000000"/>
                </a:solidFill>
                <a:uFillTx/>
              </a:defRPr>
            </a:pPr>
            <a:r>
              <a:rPr lang="en-AU" sz="2800" dirty="0">
                <a:solidFill>
                  <a:srgbClr val="1C54A6"/>
                </a:solidFill>
                <a:latin typeface="Georgia" pitchFamily="18"/>
              </a:rPr>
              <a:t>In the particular case, the crime rates and economics data is collected by Denver government, Colorado, USA with legalized marijuana from 2014.  Data about marijuana usage includes  states with legalized marijuana and not legalized. Data about GDP growth rates were collected from different sources.</a:t>
            </a:r>
            <a:endParaRPr lang="en-AU" sz="2800" kern="0"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endParaRPr lang="en-US" sz="2800"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800" dirty="0">
                <a:solidFill>
                  <a:srgbClr val="1C54A6"/>
                </a:solidFill>
                <a:latin typeface="Georgia" pitchFamily="18"/>
              </a:rPr>
              <a:t>The research includes analysis in marijuana consumption and alcohol consumption by years and by categories, for example: “First time usage”, “Once per month usage” etc.</a:t>
            </a:r>
          </a:p>
        </p:txBody>
      </p:sp>
      <p:sp>
        <p:nvSpPr>
          <p:cNvPr id="5" name="TextBox 4">
            <a:extLst>
              <a:ext uri="{FF2B5EF4-FFF2-40B4-BE49-F238E27FC236}">
                <a16:creationId xmlns:a16="http://schemas.microsoft.com/office/drawing/2014/main" id="{5F81F0AD-7DA7-C64B-B3C4-16C0FFB3F282}"/>
              </a:ext>
            </a:extLst>
          </p:cNvPr>
          <p:cNvSpPr txBox="1"/>
          <p:nvPr/>
        </p:nvSpPr>
        <p:spPr>
          <a:xfrm>
            <a:off x="2371131" y="16420519"/>
            <a:ext cx="7040164" cy="523220"/>
          </a:xfrm>
          <a:prstGeom prst="rect">
            <a:avLst/>
          </a:prstGeom>
          <a:noFill/>
        </p:spPr>
        <p:txBody>
          <a:bodyPr wrap="square" rtlCol="0">
            <a:spAutoFit/>
          </a:bodyPr>
          <a:lstStyle/>
          <a:p>
            <a:r>
              <a:rPr lang="en-US" sz="2800" b="1" dirty="0">
                <a:latin typeface="Georgia" panose="02040502050405020303" pitchFamily="18" charset="0"/>
              </a:rPr>
              <a:t>Marijuana usage by age in US in 2015 </a:t>
            </a:r>
          </a:p>
        </p:txBody>
      </p:sp>
      <p:sp>
        <p:nvSpPr>
          <p:cNvPr id="46" name="TextBox 45">
            <a:extLst>
              <a:ext uri="{FF2B5EF4-FFF2-40B4-BE49-F238E27FC236}">
                <a16:creationId xmlns:a16="http://schemas.microsoft.com/office/drawing/2014/main" id="{680F7E69-83CF-344F-98B2-8E894868A411}"/>
              </a:ext>
            </a:extLst>
          </p:cNvPr>
          <p:cNvSpPr txBox="1"/>
          <p:nvPr/>
        </p:nvSpPr>
        <p:spPr>
          <a:xfrm>
            <a:off x="14505064" y="10948040"/>
            <a:ext cx="7040164" cy="523220"/>
          </a:xfrm>
          <a:prstGeom prst="rect">
            <a:avLst/>
          </a:prstGeom>
          <a:noFill/>
        </p:spPr>
        <p:txBody>
          <a:bodyPr wrap="square" rtlCol="0">
            <a:spAutoFit/>
          </a:bodyPr>
          <a:lstStyle/>
          <a:p>
            <a:r>
              <a:rPr lang="en-US" sz="2800" b="1" dirty="0">
                <a:latin typeface="Georgia" panose="02040502050405020303" pitchFamily="18" charset="0"/>
              </a:rPr>
              <a:t>States where marijuana is legal</a:t>
            </a:r>
          </a:p>
        </p:txBody>
      </p:sp>
      <p:sp>
        <p:nvSpPr>
          <p:cNvPr id="47" name="TextBox 46">
            <a:extLst>
              <a:ext uri="{FF2B5EF4-FFF2-40B4-BE49-F238E27FC236}">
                <a16:creationId xmlns:a16="http://schemas.microsoft.com/office/drawing/2014/main" id="{5F2222BA-6CA8-014A-B3C0-C9F186563670}"/>
              </a:ext>
            </a:extLst>
          </p:cNvPr>
          <p:cNvSpPr txBox="1"/>
          <p:nvPr/>
        </p:nvSpPr>
        <p:spPr>
          <a:xfrm>
            <a:off x="9579330" y="5348101"/>
            <a:ext cx="7040164" cy="523220"/>
          </a:xfrm>
          <a:prstGeom prst="rect">
            <a:avLst/>
          </a:prstGeom>
          <a:noFill/>
        </p:spPr>
        <p:txBody>
          <a:bodyPr wrap="square" rtlCol="0">
            <a:spAutoFit/>
          </a:bodyPr>
          <a:lstStyle/>
          <a:p>
            <a:r>
              <a:rPr lang="en-US" sz="2800" b="1" dirty="0">
                <a:latin typeface="Georgia" panose="02040502050405020303" pitchFamily="18" charset="0"/>
              </a:rPr>
              <a:t>Support of legalization in US by years</a:t>
            </a:r>
          </a:p>
        </p:txBody>
      </p:sp>
      <p:sp>
        <p:nvSpPr>
          <p:cNvPr id="48" name="TextBox 47">
            <a:extLst>
              <a:ext uri="{FF2B5EF4-FFF2-40B4-BE49-F238E27FC236}">
                <a16:creationId xmlns:a16="http://schemas.microsoft.com/office/drawing/2014/main" id="{B85D743D-BF74-1043-A187-693921EDB2BA}"/>
              </a:ext>
            </a:extLst>
          </p:cNvPr>
          <p:cNvSpPr txBox="1"/>
          <p:nvPr/>
        </p:nvSpPr>
        <p:spPr>
          <a:xfrm>
            <a:off x="12038006" y="22209207"/>
            <a:ext cx="12059068" cy="523220"/>
          </a:xfrm>
          <a:prstGeom prst="rect">
            <a:avLst/>
          </a:prstGeom>
          <a:noFill/>
        </p:spPr>
        <p:txBody>
          <a:bodyPr wrap="square" rtlCol="0">
            <a:spAutoFit/>
          </a:bodyPr>
          <a:lstStyle/>
          <a:p>
            <a:r>
              <a:rPr lang="en-US" sz="2800" b="1" dirty="0">
                <a:latin typeface="Georgia" panose="02040502050405020303" pitchFamily="18" charset="0"/>
              </a:rPr>
              <a:t>Comparison of marijuana and alcohol usage by age in US in 2015 </a:t>
            </a:r>
          </a:p>
        </p:txBody>
      </p:sp>
      <p:sp>
        <p:nvSpPr>
          <p:cNvPr id="49" name="TextBox 48">
            <a:extLst>
              <a:ext uri="{FF2B5EF4-FFF2-40B4-BE49-F238E27FC236}">
                <a16:creationId xmlns:a16="http://schemas.microsoft.com/office/drawing/2014/main" id="{DA17885F-72C0-B54A-A38F-6008905ABB8D}"/>
              </a:ext>
            </a:extLst>
          </p:cNvPr>
          <p:cNvSpPr txBox="1"/>
          <p:nvPr/>
        </p:nvSpPr>
        <p:spPr>
          <a:xfrm>
            <a:off x="8019531" y="27574224"/>
            <a:ext cx="8351960" cy="523220"/>
          </a:xfrm>
          <a:prstGeom prst="rect">
            <a:avLst/>
          </a:prstGeom>
          <a:noFill/>
        </p:spPr>
        <p:txBody>
          <a:bodyPr wrap="square" rtlCol="0">
            <a:spAutoFit/>
          </a:bodyPr>
          <a:lstStyle/>
          <a:p>
            <a:r>
              <a:rPr lang="en-US" sz="2800" b="1" dirty="0">
                <a:latin typeface="Georgia" panose="02040502050405020303" pitchFamily="18" charset="0"/>
              </a:rPr>
              <a:t>Statistic of crime activity in Denver by years</a:t>
            </a:r>
          </a:p>
        </p:txBody>
      </p:sp>
    </p:spTree>
  </p:cSld>
  <p:clrMapOvr>
    <a:masterClrMapping/>
  </p:clrMapOvr>
</p:sld>
</file>

<file path=ppt/theme/theme1.xml><?xml version="1.0" encoding="utf-8"?>
<a:theme xmlns:a="http://schemas.openxmlformats.org/drawingml/2006/main" name="Poster Competition Energy Dialogue 2013 template potrait 700x1000">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KTH - Posters 700x1000-Grey">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KTH - Posters 700x1000-Red">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 Competition Energy Dialogue 2013 template potrait 700x1000.potx</Template>
  <TotalTime>2594</TotalTime>
  <Words>521</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vt:i4>
      </vt:variant>
    </vt:vector>
  </HeadingPairs>
  <TitlesOfParts>
    <vt:vector size="11" baseType="lpstr">
      <vt:lpstr>Arial</vt:lpstr>
      <vt:lpstr>Arial Rounded MT Bold</vt:lpstr>
      <vt:lpstr>Calibri</vt:lpstr>
      <vt:lpstr>Cambria Math</vt:lpstr>
      <vt:lpstr>Century Gothic</vt:lpstr>
      <vt:lpstr>Georgia</vt:lpstr>
      <vt:lpstr>Verdana</vt:lpstr>
      <vt:lpstr>Poster Competition Energy Dialogue 2013 template potrait 700x1000</vt:lpstr>
      <vt:lpstr>KTH - Posters 700x1000-Grey</vt:lpstr>
      <vt:lpstr>KTH - Posters 700x1000-Red</vt:lpstr>
      <vt:lpstr>PowerPoint Presentation</vt:lpstr>
    </vt:vector>
  </TitlesOfParts>
  <Company>computers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elisabeth.roman</dc:creator>
  <cp:lastModifiedBy>Anastasiia Livochka</cp:lastModifiedBy>
  <cp:revision>187</cp:revision>
  <dcterms:created xsi:type="dcterms:W3CDTF">2009-04-02T13:51:44Z</dcterms:created>
  <dcterms:modified xsi:type="dcterms:W3CDTF">2019-01-11T11:44:40Z</dcterms:modified>
</cp:coreProperties>
</file>